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0" r:id="rId6"/>
    <p:sldId id="271" r:id="rId7"/>
    <p:sldId id="272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E55-6DB7-4754-86D9-C1A3CE75733A}" type="datetimeFigureOut">
              <a:rPr lang="es-PE" smtClean="0"/>
              <a:t>12/09/2025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E169-0AF6-4821-B336-53BADD7F2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494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E55-6DB7-4754-86D9-C1A3CE75733A}" type="datetimeFigureOut">
              <a:rPr lang="es-PE" smtClean="0"/>
              <a:t>12/09/2025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E169-0AF6-4821-B336-53BADD7F2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757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E55-6DB7-4754-86D9-C1A3CE75733A}" type="datetimeFigureOut">
              <a:rPr lang="es-PE" smtClean="0"/>
              <a:t>12/09/2025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E169-0AF6-4821-B336-53BADD7F2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87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E55-6DB7-4754-86D9-C1A3CE75733A}" type="datetimeFigureOut">
              <a:rPr lang="es-PE" smtClean="0"/>
              <a:t>12/09/2025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E169-0AF6-4821-B336-53BADD7F2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18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E55-6DB7-4754-86D9-C1A3CE75733A}" type="datetimeFigureOut">
              <a:rPr lang="es-PE" smtClean="0"/>
              <a:t>12/09/2025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E169-0AF6-4821-B336-53BADD7F2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87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E55-6DB7-4754-86D9-C1A3CE75733A}" type="datetimeFigureOut">
              <a:rPr lang="es-PE" smtClean="0"/>
              <a:t>12/09/2025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E169-0AF6-4821-B336-53BADD7F2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272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E55-6DB7-4754-86D9-C1A3CE75733A}" type="datetimeFigureOut">
              <a:rPr lang="es-PE" smtClean="0"/>
              <a:t>12/09/2025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E169-0AF6-4821-B336-53BADD7F2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334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E55-6DB7-4754-86D9-C1A3CE75733A}" type="datetimeFigureOut">
              <a:rPr lang="es-PE" smtClean="0"/>
              <a:t>12/09/2025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E169-0AF6-4821-B336-53BADD7F2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60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E55-6DB7-4754-86D9-C1A3CE75733A}" type="datetimeFigureOut">
              <a:rPr lang="es-PE" smtClean="0"/>
              <a:t>12/09/2025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E169-0AF6-4821-B336-53BADD7F2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180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E55-6DB7-4754-86D9-C1A3CE75733A}" type="datetimeFigureOut">
              <a:rPr lang="es-PE" smtClean="0"/>
              <a:t>12/09/2025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E169-0AF6-4821-B336-53BADD7F2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343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DE55-6DB7-4754-86D9-C1A3CE75733A}" type="datetimeFigureOut">
              <a:rPr lang="es-PE" smtClean="0"/>
              <a:t>12/09/2025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E169-0AF6-4821-B336-53BADD7F2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159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56DE55-6DB7-4754-86D9-C1A3CE75733A}" type="datetimeFigureOut">
              <a:rPr lang="es-PE" smtClean="0"/>
              <a:t>12/09/2025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DE169-0AF6-4821-B336-53BADD7F2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14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ESTIMACIONES CONTABLES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B4ACDE-BB6E-0859-5D18-94714943D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372" y="3803262"/>
            <a:ext cx="7343236" cy="1655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VALOR NETO DE REALIZACION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PROVISIONES POR RETIROS DE ACTIVOS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AAD45C-64C4-9D90-D764-00BFDFF6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38" y="321546"/>
            <a:ext cx="165576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4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2. PROVISIONES POR EL ARO</a:t>
            </a:r>
            <a:endParaRPr lang="es-PE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E07FA7-0E17-6069-CA40-756919B6F5D8}"/>
              </a:ext>
            </a:extLst>
          </p:cNvPr>
          <p:cNvSpPr txBox="1"/>
          <p:nvPr/>
        </p:nvSpPr>
        <p:spPr>
          <a:xfrm>
            <a:off x="1052422" y="682586"/>
            <a:ext cx="72289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ARO: ASSET RETIREMENT OBLIGATION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b="1" dirty="0"/>
              <a:t>SUCESOS PASADOS</a:t>
            </a:r>
          </a:p>
          <a:p>
            <a:pPr algn="just"/>
            <a:r>
              <a:rPr lang="es-ES" dirty="0"/>
              <a:t>Se reconocerán como provisiones sólo aquellas obligaciones, surgidas a raíz de sucesos pasados, cuya existencia sea independiente de las acciones futuras de la entidad.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Ejemplos de tales obligaciones son las multas medioambientales o los costos de reparación de los daños medioambientales causados en contra de la ley, puesto que tanto en uno como en otro caso, y para pagar los compromisos correspondientes, se derivarán para la entidad salidas de recursos que incorporan beneficios económicos, con independencia de las actuaciones futuras que ésta lleve a cabo. De forma similar, la entidad tendrá que reconocer los costos por el desmantelamiento de una instalación de extracción de petróleo o de una central nuclear, siempre que esté obligada a restaurar los daños ya ocasionados por su funcionamiento. </a:t>
            </a:r>
            <a:r>
              <a:rPr lang="es-ES" b="1" dirty="0">
                <a:solidFill>
                  <a:srgbClr val="FF0000"/>
                </a:solidFill>
              </a:rPr>
              <a:t>(</a:t>
            </a:r>
            <a:r>
              <a:rPr lang="es-ES" b="1" dirty="0" err="1">
                <a:solidFill>
                  <a:srgbClr val="FF0000"/>
                </a:solidFill>
              </a:rPr>
              <a:t>Pf</a:t>
            </a:r>
            <a:r>
              <a:rPr lang="es-ES" b="1" dirty="0">
                <a:solidFill>
                  <a:srgbClr val="FF0000"/>
                </a:solidFill>
              </a:rPr>
              <a:t> 19)</a:t>
            </a:r>
          </a:p>
        </p:txBody>
      </p:sp>
    </p:spTree>
    <p:extLst>
      <p:ext uri="{BB962C8B-B14F-4D97-AF65-F5344CB8AC3E}">
        <p14:creationId xmlns:p14="http://schemas.microsoft.com/office/powerpoint/2010/main" val="174801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2. PROVISIONES POR EL ARO</a:t>
            </a:r>
            <a:endParaRPr lang="es-PE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E07FA7-0E17-6069-CA40-756919B6F5D8}"/>
              </a:ext>
            </a:extLst>
          </p:cNvPr>
          <p:cNvSpPr txBox="1"/>
          <p:nvPr/>
        </p:nvSpPr>
        <p:spPr>
          <a:xfrm>
            <a:off x="1052422" y="682586"/>
            <a:ext cx="7228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ARO: ASSET RETIREMENT OBLIGATION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C6512F-9036-C737-078C-C058CE2BA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" y="1383670"/>
            <a:ext cx="7154273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9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2. PROVISIONES POR EL ARO</a:t>
            </a:r>
            <a:endParaRPr lang="es-PE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E07FA7-0E17-6069-CA40-756919B6F5D8}"/>
              </a:ext>
            </a:extLst>
          </p:cNvPr>
          <p:cNvSpPr txBox="1"/>
          <p:nvPr/>
        </p:nvSpPr>
        <p:spPr>
          <a:xfrm>
            <a:off x="1052422" y="682586"/>
            <a:ext cx="7228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ARO: ASSET RETIREMENT OBLIGATION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160990-CE9D-1905-9916-295340260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08" y="1698475"/>
            <a:ext cx="7477191" cy="4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5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2. PROVISIONES POR EL ARO</a:t>
            </a:r>
            <a:endParaRPr lang="es-PE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E07FA7-0E17-6069-CA40-756919B6F5D8}"/>
              </a:ext>
            </a:extLst>
          </p:cNvPr>
          <p:cNvSpPr txBox="1"/>
          <p:nvPr/>
        </p:nvSpPr>
        <p:spPr>
          <a:xfrm>
            <a:off x="1052422" y="682586"/>
            <a:ext cx="7228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ARO: ASSET RETIREMENT OBLIGATION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BF57B4-ACE0-6768-03EF-E11D4DD17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80" y="1195712"/>
            <a:ext cx="6814868" cy="552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3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2. PROVISIONES POR EL ARO</a:t>
            </a:r>
            <a:endParaRPr lang="es-PE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E07FA7-0E17-6069-CA40-756919B6F5D8}"/>
              </a:ext>
            </a:extLst>
          </p:cNvPr>
          <p:cNvSpPr txBox="1"/>
          <p:nvPr/>
        </p:nvSpPr>
        <p:spPr>
          <a:xfrm>
            <a:off x="1052422" y="682586"/>
            <a:ext cx="7228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ARO: ASSET RETIREMENT OBLIGATION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F3104E-FE02-7BF3-4CE0-755AD74B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97" y="2077424"/>
            <a:ext cx="7225562" cy="37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9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8E07FA7-0E17-6069-CA40-756919B6F5D8}"/>
              </a:ext>
            </a:extLst>
          </p:cNvPr>
          <p:cNvSpPr txBox="1"/>
          <p:nvPr/>
        </p:nvSpPr>
        <p:spPr>
          <a:xfrm>
            <a:off x="690111" y="1367634"/>
            <a:ext cx="838487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¿CONSIDERACIONES ACERCA DEL ARO?</a:t>
            </a:r>
          </a:p>
          <a:p>
            <a:pPr algn="just"/>
            <a:endParaRPr lang="es-E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Utiliza la mejor estimación.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36)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El importe debe ser evaluado de manera racional.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37)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Utiliza el informe de expertos en la materia y el juicio de la gerencia.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38)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Utilizar el método estadístico llamado VALOR ESPERADO.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39)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Hacer el cálculo antes de impuestos, luego aplica la NIC 12.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41)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La provisión debe medirse a valor presente.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45)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Utiliza tasa libre de riesgo para el descuento.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47)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No incluir ganancias por venta de activos.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51)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Revisar las provisiones anualmente.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59)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FF0000"/>
              </a:solidFill>
            </a:endParaRPr>
          </a:p>
          <a:p>
            <a:pPr algn="just"/>
            <a:endParaRPr lang="es-ES" b="1" dirty="0" err="1">
              <a:solidFill>
                <a:srgbClr val="FF0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AFC2258-87A8-74CF-5BA1-65D276947B48}"/>
              </a:ext>
            </a:extLst>
          </p:cNvPr>
          <p:cNvSpPr txBox="1">
            <a:spLocks/>
          </p:cNvSpPr>
          <p:nvPr/>
        </p:nvSpPr>
        <p:spPr>
          <a:xfrm>
            <a:off x="547778" y="207963"/>
            <a:ext cx="8061384" cy="6978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/>
              <a:t>2. PROVISIONES POR EL ARO</a:t>
            </a:r>
            <a:endParaRPr lang="es-PE" sz="4400" dirty="0"/>
          </a:p>
        </p:txBody>
      </p:sp>
    </p:spTree>
    <p:extLst>
      <p:ext uri="{BB962C8B-B14F-4D97-AF65-F5344CB8AC3E}">
        <p14:creationId xmlns:p14="http://schemas.microsoft.com/office/powerpoint/2010/main" val="357844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AFC2258-87A8-74CF-5BA1-65D276947B48}"/>
              </a:ext>
            </a:extLst>
          </p:cNvPr>
          <p:cNvSpPr txBox="1">
            <a:spLocks/>
          </p:cNvSpPr>
          <p:nvPr/>
        </p:nvSpPr>
        <p:spPr>
          <a:xfrm>
            <a:off x="547778" y="207963"/>
            <a:ext cx="8061384" cy="6978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/>
              <a:t>2. PROVISIONES POR EL ARO</a:t>
            </a:r>
            <a:endParaRPr lang="es-PE" sz="4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E48292-493D-62B1-D26C-5270A01E7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45" y="1309507"/>
            <a:ext cx="3371850" cy="11334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B66F16-648B-8909-7121-2BFC62100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2560965"/>
            <a:ext cx="3371850" cy="571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47A57DD-519E-1DF3-B7D1-748585F3A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75" y="3194376"/>
            <a:ext cx="3371850" cy="571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4E947A2-28C8-7705-9927-5728BD738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075" y="4053330"/>
            <a:ext cx="3371850" cy="571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F188FD-2055-34FE-E622-27498CCD3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545" y="4986518"/>
            <a:ext cx="3371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90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AFC2258-87A8-74CF-5BA1-65D276947B48}"/>
              </a:ext>
            </a:extLst>
          </p:cNvPr>
          <p:cNvSpPr txBox="1">
            <a:spLocks/>
          </p:cNvSpPr>
          <p:nvPr/>
        </p:nvSpPr>
        <p:spPr>
          <a:xfrm>
            <a:off x="547778" y="207963"/>
            <a:ext cx="8061384" cy="6978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/>
              <a:t>2. PROVISIONES POR EL ARO</a:t>
            </a:r>
            <a:endParaRPr lang="es-PE" sz="4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555C6B-0F34-19AC-0457-5BBB73B90495}"/>
              </a:ext>
            </a:extLst>
          </p:cNvPr>
          <p:cNvSpPr txBox="1"/>
          <p:nvPr/>
        </p:nvSpPr>
        <p:spPr>
          <a:xfrm>
            <a:off x="1224951" y="1112808"/>
            <a:ext cx="721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¿Qué hacemos con el pasivo?</a:t>
            </a:r>
            <a:endParaRPr lang="es-PE" b="1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20F093-A0BF-5124-9B2C-CB532A84C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447" y="1604602"/>
            <a:ext cx="4210050" cy="20097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88DCD4-7386-558B-BE4B-60CDA6FE1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4152541"/>
            <a:ext cx="33718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82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AFC2258-87A8-74CF-5BA1-65D276947B48}"/>
              </a:ext>
            </a:extLst>
          </p:cNvPr>
          <p:cNvSpPr txBox="1">
            <a:spLocks/>
          </p:cNvSpPr>
          <p:nvPr/>
        </p:nvSpPr>
        <p:spPr>
          <a:xfrm>
            <a:off x="547778" y="207963"/>
            <a:ext cx="8061384" cy="6978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i="1" dirty="0"/>
              <a:t>…DE NADA</a:t>
            </a:r>
            <a:endParaRPr lang="es-PE" sz="4400" i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DD5473-E40F-1314-6B5C-4C307CBCC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2" y="3479047"/>
            <a:ext cx="2242868" cy="336430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E494B71-F1AE-1A91-6637-CA1CB1C3D098}"/>
              </a:ext>
            </a:extLst>
          </p:cNvPr>
          <p:cNvSpPr txBox="1"/>
          <p:nvPr/>
        </p:nvSpPr>
        <p:spPr>
          <a:xfrm>
            <a:off x="1453550" y="1416944"/>
            <a:ext cx="5495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200" i="1" dirty="0"/>
              <a:t>FREDDY LLANTO</a:t>
            </a:r>
          </a:p>
          <a:p>
            <a:pPr algn="l"/>
            <a:r>
              <a:rPr lang="es-ES" sz="3200" i="1" dirty="0"/>
              <a:t>…un simple contador</a:t>
            </a:r>
          </a:p>
          <a:p>
            <a:pPr algn="l"/>
            <a:r>
              <a:rPr lang="es-ES" sz="3200" i="1" dirty="0"/>
              <a:t>… que te vuela la mente</a:t>
            </a:r>
            <a:endParaRPr lang="es-PE" sz="32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29F1125-256A-7036-9C6D-5DF80BED3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1" y="4327612"/>
            <a:ext cx="553284" cy="5532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F747DB-19D9-61FF-CB80-2C52C54BC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0" y="3692414"/>
            <a:ext cx="488781" cy="48878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3961C06-C5B3-6D55-3D5B-27379FBA6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0" y="5695286"/>
            <a:ext cx="590401" cy="5932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50581AA-AC3A-CEAA-17C4-F8CB43998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1" y="5044722"/>
            <a:ext cx="553284" cy="56579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A585B4-5F68-15C8-5788-06EA0D442560}"/>
              </a:ext>
            </a:extLst>
          </p:cNvPr>
          <p:cNvSpPr txBox="1"/>
          <p:nvPr/>
        </p:nvSpPr>
        <p:spPr>
          <a:xfrm>
            <a:off x="1247500" y="3812875"/>
            <a:ext cx="477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https://www.linkedin.com/in/freddyllanto/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23F70DA-C438-75B5-AC1D-53FB17ED89A7}"/>
              </a:ext>
            </a:extLst>
          </p:cNvPr>
          <p:cNvSpPr txBox="1"/>
          <p:nvPr/>
        </p:nvSpPr>
        <p:spPr>
          <a:xfrm>
            <a:off x="1249264" y="4563340"/>
            <a:ext cx="477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https://www.facebook.com/freddy.llanto.a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FE97510-FB95-207D-7A5E-892AA2157E93}"/>
              </a:ext>
            </a:extLst>
          </p:cNvPr>
          <p:cNvSpPr txBox="1"/>
          <p:nvPr/>
        </p:nvSpPr>
        <p:spPr>
          <a:xfrm>
            <a:off x="1233807" y="5117890"/>
            <a:ext cx="679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https://www.youtube.com/@fasescueladecontadores1917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20CC10C-458B-C685-D110-0F4BA30751C4}"/>
              </a:ext>
            </a:extLst>
          </p:cNvPr>
          <p:cNvSpPr txBox="1"/>
          <p:nvPr/>
        </p:nvSpPr>
        <p:spPr>
          <a:xfrm>
            <a:off x="1233806" y="5807269"/>
            <a:ext cx="679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+51 959 818 593</a:t>
            </a:r>
          </a:p>
        </p:txBody>
      </p:sp>
    </p:spTree>
    <p:extLst>
      <p:ext uri="{BB962C8B-B14F-4D97-AF65-F5344CB8AC3E}">
        <p14:creationId xmlns:p14="http://schemas.microsoft.com/office/powerpoint/2010/main" val="33381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1.VALOR NETO DE REALIZACION</a:t>
            </a:r>
            <a:endParaRPr lang="es-PE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E07FA7-0E17-6069-CA40-756919B6F5D8}"/>
              </a:ext>
            </a:extLst>
          </p:cNvPr>
          <p:cNvSpPr txBox="1"/>
          <p:nvPr/>
        </p:nvSpPr>
        <p:spPr>
          <a:xfrm>
            <a:off x="964001" y="1243303"/>
            <a:ext cx="72289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¿CÓMO SE MIDEN LOS INVENTARIOS AL CIERRE DEL PERIODO?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Los inventarios se deben medir al </a:t>
            </a:r>
            <a:r>
              <a:rPr lang="es-ES" b="1" dirty="0"/>
              <a:t>menor valor entre el costo y el valor neto de realización (VNR)</a:t>
            </a:r>
            <a:r>
              <a:rPr lang="es-ES" dirty="0"/>
              <a:t>. Esta regla asegura que los activos no se sobrevaloren. </a:t>
            </a:r>
            <a:r>
              <a:rPr lang="es-ES" b="1" dirty="0">
                <a:solidFill>
                  <a:srgbClr val="FF0000"/>
                </a:solidFill>
              </a:rPr>
              <a:t>(</a:t>
            </a:r>
            <a:r>
              <a:rPr lang="es-ES" b="1" dirty="0" err="1">
                <a:solidFill>
                  <a:srgbClr val="FF0000"/>
                </a:solidFill>
              </a:rPr>
              <a:t>Pf</a:t>
            </a:r>
            <a:r>
              <a:rPr lang="es-ES" b="1" dirty="0">
                <a:solidFill>
                  <a:srgbClr val="FF0000"/>
                </a:solidFill>
              </a:rPr>
              <a:t> 9)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4F93AD4-10FE-4AB3-55CC-22EDAC022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71797"/>
              </p:ext>
            </p:extLst>
          </p:nvPr>
        </p:nvGraphicFramePr>
        <p:xfrm>
          <a:off x="1765540" y="3058160"/>
          <a:ext cx="24010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019">
                  <a:extLst>
                    <a:ext uri="{9D8B030D-6E8A-4147-A177-3AD203B41FA5}">
                      <a16:colId xmlns:a16="http://schemas.microsoft.com/office/drawing/2014/main" val="2866940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Costo = MO+MP+CIF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4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100,000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92515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F71766B-EB6E-17CB-7C37-B14BD8113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35391"/>
              </p:ext>
            </p:extLst>
          </p:nvPr>
        </p:nvGraphicFramePr>
        <p:xfrm>
          <a:off x="4977443" y="3033182"/>
          <a:ext cx="24010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019">
                  <a:extLst>
                    <a:ext uri="{9D8B030D-6E8A-4147-A177-3AD203B41FA5}">
                      <a16:colId xmlns:a16="http://schemas.microsoft.com/office/drawing/2014/main" val="2866940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VNR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4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85,000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92515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0F5F2AB-A6E9-73ED-2908-F162A6D49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5199"/>
              </p:ext>
            </p:extLst>
          </p:nvPr>
        </p:nvGraphicFramePr>
        <p:xfrm>
          <a:off x="1765540" y="4034097"/>
          <a:ext cx="561292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803">
                  <a:extLst>
                    <a:ext uri="{9D8B030D-6E8A-4147-A177-3AD203B41FA5}">
                      <a16:colId xmlns:a16="http://schemas.microsoft.com/office/drawing/2014/main" val="1256846041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3796764255"/>
                    </a:ext>
                  </a:extLst>
                </a:gridCol>
                <a:gridCol w="1081179">
                  <a:extLst>
                    <a:ext uri="{9D8B030D-6E8A-4147-A177-3AD203B41FA5}">
                      <a16:colId xmlns:a16="http://schemas.microsoft.com/office/drawing/2014/main" val="177724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H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04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69 Costo de venta – pérdida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15,000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6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29 Deterioro acumulado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15,000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39150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7E81AC6-6BB3-0062-3185-82A01D7D4990}"/>
              </a:ext>
            </a:extLst>
          </p:cNvPr>
          <p:cNvSpPr txBox="1"/>
          <p:nvPr/>
        </p:nvSpPr>
        <p:spPr>
          <a:xfrm>
            <a:off x="4248509" y="3242826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VS</a:t>
            </a:r>
            <a:endParaRPr lang="es-P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8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1.VALOR NETO DE REALIZACION</a:t>
            </a:r>
            <a:endParaRPr lang="es-PE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E07FA7-0E17-6069-CA40-756919B6F5D8}"/>
              </a:ext>
            </a:extLst>
          </p:cNvPr>
          <p:cNvSpPr txBox="1"/>
          <p:nvPr/>
        </p:nvSpPr>
        <p:spPr>
          <a:xfrm>
            <a:off x="1035168" y="1479777"/>
            <a:ext cx="72289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¿QUE ES EL VNR?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 el </a:t>
            </a:r>
            <a:r>
              <a:rPr lang="es-ES" b="1" dirty="0"/>
              <a:t>precio de venta estimado</a:t>
            </a:r>
            <a:r>
              <a:rPr lang="es-ES" dirty="0"/>
              <a:t> que se espera obtener en el curso normal del negocio, </a:t>
            </a:r>
            <a:r>
              <a:rPr lang="es-ES" b="1" dirty="0"/>
              <a:t>menos los costos estimados para terminar su producción y los costos estimados necesarios para realizar la venta</a:t>
            </a:r>
            <a:r>
              <a:rPr lang="es-ES" dirty="0"/>
              <a:t>. </a:t>
            </a:r>
            <a:r>
              <a:rPr lang="es-ES" b="1" dirty="0">
                <a:solidFill>
                  <a:srgbClr val="FF0000"/>
                </a:solidFill>
              </a:rPr>
              <a:t>(</a:t>
            </a:r>
            <a:r>
              <a:rPr lang="es-ES" b="1" dirty="0" err="1">
                <a:solidFill>
                  <a:srgbClr val="FF0000"/>
                </a:solidFill>
              </a:rPr>
              <a:t>Pf</a:t>
            </a:r>
            <a:r>
              <a:rPr lang="es-ES" b="1" dirty="0">
                <a:solidFill>
                  <a:srgbClr val="FF0000"/>
                </a:solidFill>
              </a:rPr>
              <a:t> 6)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134C581-86FC-5191-89A0-067B8A265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81405"/>
              </p:ext>
            </p:extLst>
          </p:nvPr>
        </p:nvGraphicFramePr>
        <p:xfrm>
          <a:off x="1524000" y="3462703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102105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VNR =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6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Precio de venta estimado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402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30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costos estimados para terminar su producción 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11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04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/>
                        <a:t>costos estimados necesarios para realizar la venta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54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68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1.VALOR NETO DE REALIZACION</a:t>
            </a:r>
            <a:endParaRPr lang="es-PE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E07FA7-0E17-6069-CA40-756919B6F5D8}"/>
              </a:ext>
            </a:extLst>
          </p:cNvPr>
          <p:cNvSpPr txBox="1"/>
          <p:nvPr/>
        </p:nvSpPr>
        <p:spPr>
          <a:xfrm>
            <a:off x="690111" y="1367634"/>
            <a:ext cx="8384877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¿CONSIDERACIONES ACERCA DEL VNR?</a:t>
            </a:r>
          </a:p>
          <a:p>
            <a:pPr algn="just"/>
            <a:endParaRPr lang="es-ES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Debemos evaluar la recuperación de todos los activos.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28)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Ningún activo debe medirse por encima del importe que se espera obtener.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28)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El cálculo del VNR se hace para cada partida de inventario.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29)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Utilizar la información mas confiable disponible (eventos posteriores).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30)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Es importante el propósito de los inventarios (venta a precio pactado).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31)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Las materias primas tienen un trato especial, no se venden.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32)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Actualiza el cálculo al menos una vez al año. </a:t>
            </a:r>
            <a:r>
              <a:rPr lang="es-ES" sz="1600" b="1" dirty="0">
                <a:solidFill>
                  <a:srgbClr val="FF0000"/>
                </a:solidFill>
              </a:rPr>
              <a:t>(</a:t>
            </a:r>
            <a:r>
              <a:rPr lang="es-ES" sz="1600" b="1" dirty="0" err="1">
                <a:solidFill>
                  <a:srgbClr val="FF0000"/>
                </a:solidFill>
              </a:rPr>
              <a:t>Pf</a:t>
            </a:r>
            <a:r>
              <a:rPr lang="es-ES" sz="1600" b="1" dirty="0">
                <a:solidFill>
                  <a:srgbClr val="FF0000"/>
                </a:solidFill>
              </a:rPr>
              <a:t> 33)</a:t>
            </a:r>
          </a:p>
          <a:p>
            <a:pPr algn="just"/>
            <a:endParaRPr lang="es-ES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6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1.VALOR NETO DE REALIZACION</a:t>
            </a:r>
            <a:endParaRPr lang="es-PE" sz="4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DC1BE04-A722-E736-CC9B-5CD2E722B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44" y="1510700"/>
            <a:ext cx="7634918" cy="21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6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1.VALOR NETO DE REALIZACION</a:t>
            </a:r>
            <a:endParaRPr lang="es-PE" sz="4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28D1D8-C53F-5AD3-1E7F-67837A4BA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64" y="1434320"/>
            <a:ext cx="7953467" cy="199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5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1.VALOR NETO DE REALIZACION</a:t>
            </a:r>
            <a:endParaRPr lang="es-PE" sz="4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E2273D-98AA-73BE-72C6-69081DF6D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93" y="1658608"/>
            <a:ext cx="7884669" cy="197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3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1.VALOR NETO DE REALIZACION</a:t>
            </a:r>
            <a:endParaRPr lang="es-PE" sz="4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445E70-E643-479B-3198-BF96F66DE649}"/>
              </a:ext>
            </a:extLst>
          </p:cNvPr>
          <p:cNvSpPr txBox="1"/>
          <p:nvPr/>
        </p:nvSpPr>
        <p:spPr>
          <a:xfrm>
            <a:off x="776377" y="1207698"/>
            <a:ext cx="7927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¿Cual es el margen del PT y del PP?</a:t>
            </a:r>
          </a:p>
          <a:p>
            <a:endParaRPr lang="es-ES" dirty="0"/>
          </a:p>
          <a:p>
            <a:r>
              <a:rPr lang="es-ES" dirty="0"/>
              <a:t>QUE BUENA PREGUNTA!!!!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75024D-7B41-AF88-CCDE-F2583061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59" y="2370556"/>
            <a:ext cx="7604349" cy="14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C859-7010-BB38-BC91-D2BF1B95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778" y="207963"/>
            <a:ext cx="8061384" cy="697811"/>
          </a:xfrm>
        </p:spPr>
        <p:txBody>
          <a:bodyPr>
            <a:normAutofit fontScale="90000"/>
          </a:bodyPr>
          <a:lstStyle/>
          <a:p>
            <a:pPr algn="l"/>
            <a:r>
              <a:rPr lang="es-ES" sz="4400" dirty="0"/>
              <a:t>2. PROVISIONES POR EL ARO</a:t>
            </a:r>
            <a:endParaRPr lang="es-PE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8E07FA7-0E17-6069-CA40-756919B6F5D8}"/>
              </a:ext>
            </a:extLst>
          </p:cNvPr>
          <p:cNvSpPr txBox="1"/>
          <p:nvPr/>
        </p:nvSpPr>
        <p:spPr>
          <a:xfrm>
            <a:off x="1052422" y="682586"/>
            <a:ext cx="72289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ARO: ASSET RETIREMENT OBLIGATION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b="1" dirty="0"/>
              <a:t>PROVISION</a:t>
            </a:r>
          </a:p>
          <a:p>
            <a:pPr algn="just"/>
            <a:r>
              <a:rPr lang="es-ES" dirty="0"/>
              <a:t>Una provisión es un pasivo en el que existe incertidumbre acerca de su cuantía o vencimiento. </a:t>
            </a:r>
            <a:r>
              <a:rPr lang="es-ES" b="1" dirty="0">
                <a:solidFill>
                  <a:srgbClr val="FF0000"/>
                </a:solidFill>
              </a:rPr>
              <a:t>(</a:t>
            </a:r>
            <a:r>
              <a:rPr lang="es-ES" b="1" dirty="0" err="1">
                <a:solidFill>
                  <a:srgbClr val="FF0000"/>
                </a:solidFill>
              </a:rPr>
              <a:t>Pf</a:t>
            </a:r>
            <a:r>
              <a:rPr lang="es-ES" b="1" dirty="0">
                <a:solidFill>
                  <a:srgbClr val="FF0000"/>
                </a:solidFill>
              </a:rPr>
              <a:t> 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7ADCD2-DCB5-0723-A80A-74EA2C154703}"/>
              </a:ext>
            </a:extLst>
          </p:cNvPr>
          <p:cNvSpPr txBox="1"/>
          <p:nvPr/>
        </p:nvSpPr>
        <p:spPr>
          <a:xfrm>
            <a:off x="1121433" y="2894510"/>
            <a:ext cx="7159926" cy="227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Provisión de vacaciones?</a:t>
            </a:r>
            <a:endParaRPr lang="es-ES" sz="1600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Provisión de </a:t>
            </a:r>
            <a:r>
              <a:rPr lang="es-ES" sz="1600" dirty="0" err="1"/>
              <a:t>cts</a:t>
            </a:r>
            <a:r>
              <a:rPr lang="es-ES" sz="1600" dirty="0"/>
              <a:t>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Provisión de cobranza dudosa?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Provisiona la luz, el agua, internet?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Provisióname esta factura?</a:t>
            </a:r>
            <a:endParaRPr lang="es-ES" sz="1600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Provisión de ingresos?</a:t>
            </a:r>
            <a:endParaRPr lang="es-E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0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776</Words>
  <Application>Microsoft Office PowerPoint</Application>
  <PresentationFormat>Presentación en pantalla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Tema de Office</vt:lpstr>
      <vt:lpstr>ESTIMACIONES CONTABLES</vt:lpstr>
      <vt:lpstr>1.VALOR NETO DE REALIZACION</vt:lpstr>
      <vt:lpstr>1.VALOR NETO DE REALIZACION</vt:lpstr>
      <vt:lpstr>1.VALOR NETO DE REALIZACION</vt:lpstr>
      <vt:lpstr>1.VALOR NETO DE REALIZACION</vt:lpstr>
      <vt:lpstr>1.VALOR NETO DE REALIZACION</vt:lpstr>
      <vt:lpstr>1.VALOR NETO DE REALIZACION</vt:lpstr>
      <vt:lpstr>1.VALOR NETO DE REALIZACION</vt:lpstr>
      <vt:lpstr>2. PROVISIONES POR EL ARO</vt:lpstr>
      <vt:lpstr>2. PROVISIONES POR EL ARO</vt:lpstr>
      <vt:lpstr>2. PROVISIONES POR EL ARO</vt:lpstr>
      <vt:lpstr>2. PROVISIONES POR EL ARO</vt:lpstr>
      <vt:lpstr>2. PROVISIONES POR EL ARO</vt:lpstr>
      <vt:lpstr>2. PROVISIONES POR EL ARO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</dc:creator>
  <cp:lastModifiedBy>Usuario</cp:lastModifiedBy>
  <cp:revision>6</cp:revision>
  <dcterms:created xsi:type="dcterms:W3CDTF">2025-09-12T20:50:58Z</dcterms:created>
  <dcterms:modified xsi:type="dcterms:W3CDTF">2025-09-12T22:16:36Z</dcterms:modified>
</cp:coreProperties>
</file>