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66" r:id="rId5"/>
    <p:sldId id="285" r:id="rId6"/>
    <p:sldId id="258" r:id="rId7"/>
    <p:sldId id="284" r:id="rId8"/>
    <p:sldId id="267" r:id="rId9"/>
    <p:sldId id="274" r:id="rId10"/>
    <p:sldId id="275" r:id="rId11"/>
    <p:sldId id="268" r:id="rId12"/>
    <p:sldId id="277" r:id="rId13"/>
    <p:sldId id="276" r:id="rId14"/>
    <p:sldId id="269" r:id="rId15"/>
    <p:sldId id="278" r:id="rId16"/>
    <p:sldId id="270" r:id="rId17"/>
    <p:sldId id="282" r:id="rId18"/>
    <p:sldId id="283" r:id="rId19"/>
    <p:sldId id="271" r:id="rId20"/>
    <p:sldId id="279" r:id="rId21"/>
    <p:sldId id="280" r:id="rId22"/>
    <p:sldId id="281" r:id="rId23"/>
    <p:sldId id="273" r:id="rId2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1E0DD-E49B-53CD-47D6-92147DDD1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E8854A-A97C-C913-3A84-20B3F99E4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13F7E9-AE27-1B96-8B38-D57D5DAE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E9F-75BA-4394-918D-95FD982C50AF}" type="datetimeFigureOut">
              <a:rPr lang="es-PE" smtClean="0"/>
              <a:t>10/08/2023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201467-4529-5BE6-1C4C-D0B67C48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1701EC-03C5-E6F1-7945-0A0F188D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817-F995-416A-ADAE-34958A503B7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2176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634D2-337B-C0D0-7831-94EDD54EB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1D21DB-0191-B705-8EFC-61A7C4277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981458-C47B-D982-3276-B6E9348D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E9F-75BA-4394-918D-95FD982C50AF}" type="datetimeFigureOut">
              <a:rPr lang="es-PE" smtClean="0"/>
              <a:t>10/08/2023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4F0767-770F-C5D4-EB41-E5E869A6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04B628-D508-28BD-5002-C215DB36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817-F995-416A-ADAE-34958A503B7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0409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9DE830-4C1C-218F-514F-D8598164C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61A090-803A-B2A2-77E7-7D76829D2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26ED55-14E3-EE35-506A-19D1A5393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E9F-75BA-4394-918D-95FD982C50AF}" type="datetimeFigureOut">
              <a:rPr lang="es-PE" smtClean="0"/>
              <a:t>10/08/2023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A70DE8-4ABD-385B-B8FC-B7C2CE32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443833-F2A1-7880-34F7-E9021A60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817-F995-416A-ADAE-34958A503B7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3892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C9C0B-7082-2349-BA01-3583FF54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F7038C-DC43-6EAF-E63B-E193F6022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E782FD-E170-0D31-AC37-2D133F43E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E9F-75BA-4394-918D-95FD982C50AF}" type="datetimeFigureOut">
              <a:rPr lang="es-PE" smtClean="0"/>
              <a:t>10/08/2023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FA9711-E533-78AC-617B-DAE46182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33917E-F780-34EE-6E11-228A4C31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817-F995-416A-ADAE-34958A503B7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6494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A4879-6F1F-F6BC-DD13-AB93F8B8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94B75C-68E1-F6E6-8A7D-6084A81A4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01C2BB-E6A9-730A-CEB9-78EDDCD74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E9F-75BA-4394-918D-95FD982C50AF}" type="datetimeFigureOut">
              <a:rPr lang="es-PE" smtClean="0"/>
              <a:t>10/08/2023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CEB575-E705-C694-2F3F-DFB1F37A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57FD9B-B29D-1616-CB8C-9304EA7C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817-F995-416A-ADAE-34958A503B7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4660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E567B-C996-5A05-0365-71D2F0CEB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0580DC-FD8A-2ED6-19CC-1ACFCAD0F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5E8AB-15E1-2736-6ADC-96A360DCB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3EB771-FE35-8FC5-6F8B-D396D1D4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E9F-75BA-4394-918D-95FD982C50AF}" type="datetimeFigureOut">
              <a:rPr lang="es-PE" smtClean="0"/>
              <a:t>10/08/2023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A6A010-3572-A96A-86DF-9AC955FC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BD261A-F4D2-33D1-3303-0EA4CFA8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817-F995-416A-ADAE-34958A503B7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9496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53350-AF7C-824E-3021-EF17A2BBE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2191E2-BBD2-6854-3E09-F799C5157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B147CC-DA3B-D0AF-4995-FB5815774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0A2E496-DC7E-62F6-984A-6B325C968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DB66E6-C936-981E-8AF4-3B4AFA947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621773-0A82-A4C0-C390-8F4C50E52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E9F-75BA-4394-918D-95FD982C50AF}" type="datetimeFigureOut">
              <a:rPr lang="es-PE" smtClean="0"/>
              <a:t>10/08/2023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A4194A-3AE1-0E69-0DAC-2774D0C9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FBE57B-FBD3-9108-2C22-B6A5743B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817-F995-416A-ADAE-34958A503B7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8953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71063-F64B-0FC6-C559-0F650BF6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FCCC93-AE4A-A968-F7E8-F4A4AE3D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E9F-75BA-4394-918D-95FD982C50AF}" type="datetimeFigureOut">
              <a:rPr lang="es-PE" smtClean="0"/>
              <a:t>10/08/2023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2E167E-BA64-BD44-8A05-138D329B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D3A105-3BFD-5AFF-13E8-02D0D960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817-F995-416A-ADAE-34958A503B7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4404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0CE259-54A5-4F84-CB0E-511DE7A8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E9F-75BA-4394-918D-95FD982C50AF}" type="datetimeFigureOut">
              <a:rPr lang="es-PE" smtClean="0"/>
              <a:t>10/08/2023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D627F6-8751-BF84-D70F-1B7C62124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DD765F-D731-08F2-CE55-69E4A825D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817-F995-416A-ADAE-34958A503B7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1488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A201D-93FE-C5C0-3916-1FC0AAF9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D4BD39-3DDE-0A75-530B-1A3ADBE51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A32D93-F0BB-5EBD-CD92-85DF6DE23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883C7-D963-5679-CDBE-345D2D7FC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E9F-75BA-4394-918D-95FD982C50AF}" type="datetimeFigureOut">
              <a:rPr lang="es-PE" smtClean="0"/>
              <a:t>10/08/2023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4DE9D8-39CB-90BD-01A0-F4542A3F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E9288E-9A5E-8609-AF70-431ED226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817-F995-416A-ADAE-34958A503B7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5242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1874DE-F494-3FBB-3739-5F0767F4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14D43EA-BE7F-9FB4-5791-C9E5593C1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299DBC-6BEB-0111-19EF-72DE5A5BF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ABD199-DC70-CA4E-972C-15CF6B2E6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E9F-75BA-4394-918D-95FD982C50AF}" type="datetimeFigureOut">
              <a:rPr lang="es-PE" smtClean="0"/>
              <a:t>10/08/2023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E3B5BE-F4D8-C4BA-7426-FC0FD220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78D8E5-44BD-7D04-D2FD-88C92BE6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817-F995-416A-ADAE-34958A503B7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6958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3C2A5E-94BF-7AE5-16DC-D84FC6DC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D40A08-57E7-E17B-FC33-0F9A3D45D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93EB3-A23B-8264-D336-A49CD4487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44E9F-75BA-4394-918D-95FD982C50AF}" type="datetimeFigureOut">
              <a:rPr lang="es-PE" smtClean="0"/>
              <a:t>10/08/2023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3F9AEB-3087-EE04-9F4B-408A0665E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7D82F2-2E33-2222-1B71-F4B49F56A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3D817-F995-416A-ADAE-34958A503B7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389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30B86-7831-6D6C-C098-2EE479EEF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061029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s-PE" sz="11500" b="1" dirty="0">
                <a:solidFill>
                  <a:schemeClr val="bg1"/>
                </a:solidFill>
              </a:rPr>
              <a:t>APRENDA NIIF PARA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4F7C86-E5F2-A77D-3C04-44B190AD0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65411"/>
            <a:ext cx="12192000" cy="142880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s-PE" sz="8000" b="1" dirty="0">
                <a:solidFill>
                  <a:schemeClr val="bg1"/>
                </a:solidFill>
              </a:rPr>
              <a:t>TRIBUTAR CORRECTAMENTE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6E1F158-4C60-2F75-DDC2-5BEC6CE80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828" y="3851273"/>
            <a:ext cx="7358743" cy="147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7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Bahnschrift SemiBold Condensed" panose="020B0502040204020203" pitchFamily="34" charset="0"/>
              </a:rPr>
              <a:t>FREDDY LLANTO ARMIJO</a:t>
            </a:r>
            <a:endParaRPr kumimoji="0" lang="es-PE" altLang="es-PE" sz="7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BCFC95-8B27-150E-688E-0943C0765027}"/>
              </a:ext>
            </a:extLst>
          </p:cNvPr>
          <p:cNvSpPr txBox="1"/>
          <p:nvPr/>
        </p:nvSpPr>
        <p:spPr>
          <a:xfrm>
            <a:off x="1364339" y="4648339"/>
            <a:ext cx="7155546" cy="1218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s-PE" sz="5400" kern="1400" dirty="0">
                <a:ln>
                  <a:noFill/>
                </a:ln>
                <a:effectLst/>
                <a:latin typeface="Bahnschrift SemiBold Condensed" panose="020B0502040204020203" pitchFamily="34" charset="0"/>
              </a:rPr>
              <a:t>www.freddyllanto.com</a:t>
            </a:r>
            <a:endParaRPr lang="es-PE" sz="2000" kern="1400" dirty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s-PE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D4700CC1-E506-932A-0B5F-2BE61AD80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082" y="4020218"/>
            <a:ext cx="2474459" cy="247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813680B-644A-CCB4-9C21-533EECCA952A}"/>
              </a:ext>
            </a:extLst>
          </p:cNvPr>
          <p:cNvSpPr txBox="1"/>
          <p:nvPr/>
        </p:nvSpPr>
        <p:spPr>
          <a:xfrm>
            <a:off x="1364343" y="5339227"/>
            <a:ext cx="7344228" cy="1218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s-PE" sz="5400" kern="1400" dirty="0">
                <a:ln>
                  <a:noFill/>
                </a:ln>
                <a:effectLst/>
                <a:latin typeface="Bahnschrift SemiBold Condensed" panose="020B0502040204020203" pitchFamily="34" charset="0"/>
              </a:rPr>
              <a:t>contador@freddyllanto.com</a:t>
            </a:r>
            <a:endParaRPr lang="es-PE" sz="2000" kern="1400" dirty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s-PE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11063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E32E49A-C978-B09A-B16E-3FD938730EA5}"/>
              </a:ext>
            </a:extLst>
          </p:cNvPr>
          <p:cNvSpPr txBox="1"/>
          <p:nvPr/>
        </p:nvSpPr>
        <p:spPr>
          <a:xfrm>
            <a:off x="435429" y="217714"/>
            <a:ext cx="1132114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4. PRESTAMOS EN MONEDA EXTRANJERA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2AF9EC-FD5E-F32A-2B5E-2F7C8537D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46" y="1161734"/>
            <a:ext cx="11234325" cy="436533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D8A6E59-7C74-6B8D-246B-B50CC5D38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668" y="2757713"/>
            <a:ext cx="2051502" cy="172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DD0F2F5-F272-817C-E4F3-911212ACF90E}"/>
              </a:ext>
            </a:extLst>
          </p:cNvPr>
          <p:cNvSpPr txBox="1"/>
          <p:nvPr/>
        </p:nvSpPr>
        <p:spPr>
          <a:xfrm>
            <a:off x="-1124" y="0"/>
            <a:ext cx="5576048" cy="68480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1500" dirty="0">
                <a:solidFill>
                  <a:schemeClr val="bg1"/>
                </a:solidFill>
              </a:rPr>
              <a:t>5</a:t>
            </a:r>
            <a:endParaRPr lang="es-PE" sz="5400" dirty="0">
              <a:solidFill>
                <a:schemeClr val="bg1"/>
              </a:solidFill>
            </a:endParaRPr>
          </a:p>
          <a:p>
            <a:endParaRPr lang="es-PE" sz="5400" dirty="0">
              <a:solidFill>
                <a:schemeClr val="bg1"/>
              </a:solidFill>
            </a:endParaRP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COSTOS DE </a:t>
            </a: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TRANSACCION</a:t>
            </a: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EN PRESTAMOS</a:t>
            </a:r>
          </a:p>
          <a:p>
            <a:pPr marL="180975"/>
            <a:endParaRPr lang="es-PE" sz="5400" dirty="0">
              <a:solidFill>
                <a:schemeClr val="bg1"/>
              </a:solidFill>
            </a:endParaRPr>
          </a:p>
          <a:p>
            <a:pPr marL="914400" indent="-914400">
              <a:buAutoNum type="arabicPeriod"/>
            </a:pPr>
            <a:endParaRPr lang="es-PE" sz="5400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E57DC4-D532-7BF4-8B30-A45060D78A0E}"/>
              </a:ext>
            </a:extLst>
          </p:cNvPr>
          <p:cNvSpPr txBox="1"/>
          <p:nvPr/>
        </p:nvSpPr>
        <p:spPr>
          <a:xfrm>
            <a:off x="5849475" y="515082"/>
            <a:ext cx="597105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Sección 11.15 – NIIF PYMES</a:t>
            </a:r>
          </a:p>
          <a:p>
            <a:r>
              <a:rPr lang="es-ES" sz="2800" i="1" dirty="0">
                <a:solidFill>
                  <a:srgbClr val="0070C0"/>
                </a:solidFill>
              </a:rPr>
              <a:t>El costo amortizado de un pasivo financiero en cada fecha es el neto de los siguientes importes:</a:t>
            </a:r>
          </a:p>
          <a:p>
            <a:r>
              <a:rPr lang="es-ES" sz="2800" i="1" dirty="0">
                <a:solidFill>
                  <a:srgbClr val="0070C0"/>
                </a:solidFill>
              </a:rPr>
              <a:t>(a) el importe al que se mide en el reconocimiento inicial el pasivo,</a:t>
            </a:r>
          </a:p>
          <a:p>
            <a:r>
              <a:rPr lang="es-ES" sz="2800" i="1" dirty="0">
                <a:solidFill>
                  <a:srgbClr val="0070C0"/>
                </a:solidFill>
              </a:rPr>
              <a:t>(b) menos los reembolsos del principal,</a:t>
            </a:r>
          </a:p>
          <a:p>
            <a:r>
              <a:rPr lang="es-ES" sz="2800" i="1" dirty="0">
                <a:solidFill>
                  <a:srgbClr val="0070C0"/>
                </a:solidFill>
              </a:rPr>
              <a:t>(c) más o menos la amortización acumulada, utilizando el método del interés efectivo, de cualquier diferencia existente entre el importe en el</a:t>
            </a:r>
          </a:p>
          <a:p>
            <a:r>
              <a:rPr lang="es-ES" sz="2800" i="1" dirty="0">
                <a:solidFill>
                  <a:srgbClr val="0070C0"/>
                </a:solidFill>
              </a:rPr>
              <a:t>reconocimiento inicial y el importe al vencimiento,</a:t>
            </a:r>
          </a:p>
        </p:txBody>
      </p:sp>
    </p:spTree>
    <p:extLst>
      <p:ext uri="{BB962C8B-B14F-4D97-AF65-F5344CB8AC3E}">
        <p14:creationId xmlns:p14="http://schemas.microsoft.com/office/powerpoint/2010/main" val="4145729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32F624B-F990-89A4-261D-8BC77255252F}"/>
              </a:ext>
            </a:extLst>
          </p:cNvPr>
          <p:cNvSpPr txBox="1"/>
          <p:nvPr/>
        </p:nvSpPr>
        <p:spPr>
          <a:xfrm>
            <a:off x="435429" y="217714"/>
            <a:ext cx="1132114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5. PRESTAMOS CON COMISION DE DESEMBOLSO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6EE6D55-63E2-1A61-3827-F36A181F0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30" y="956189"/>
            <a:ext cx="11321142" cy="56831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6A06181-8E7B-3F36-6C7E-8795C8D1B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639" y="4059761"/>
            <a:ext cx="2449017" cy="244901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EB9DC37-3E17-F780-C99A-2CFE61CF8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264" y="5284270"/>
            <a:ext cx="4254306" cy="138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8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32F624B-F990-89A4-261D-8BC77255252F}"/>
              </a:ext>
            </a:extLst>
          </p:cNvPr>
          <p:cNvSpPr txBox="1"/>
          <p:nvPr/>
        </p:nvSpPr>
        <p:spPr>
          <a:xfrm>
            <a:off x="435429" y="217714"/>
            <a:ext cx="1132114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5. PRESTAMOS CON COMISION DE DESEMBOLSO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E4B7F74-800A-BE0E-2E0B-37487BCEF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917550"/>
            <a:ext cx="6039948" cy="252526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37025EB-FE1D-9980-6B25-22CF7FC77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86" y="3619426"/>
            <a:ext cx="6694255" cy="281388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5C04EDF-B5F3-1316-1BD2-F850FDA13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54" y="740934"/>
            <a:ext cx="2449017" cy="244901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E63758D-0973-70ED-7E85-801DB2618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6839" y="1700475"/>
            <a:ext cx="2051502" cy="172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7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DD0F2F5-F272-817C-E4F3-911212ACF90E}"/>
              </a:ext>
            </a:extLst>
          </p:cNvPr>
          <p:cNvSpPr txBox="1"/>
          <p:nvPr/>
        </p:nvSpPr>
        <p:spPr>
          <a:xfrm>
            <a:off x="-1124" y="0"/>
            <a:ext cx="5576048" cy="68480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1500" dirty="0">
                <a:solidFill>
                  <a:schemeClr val="bg1"/>
                </a:solidFill>
              </a:rPr>
              <a:t>6</a:t>
            </a:r>
            <a:endParaRPr lang="es-PE" sz="5400" dirty="0">
              <a:solidFill>
                <a:schemeClr val="bg1"/>
              </a:solidFill>
            </a:endParaRPr>
          </a:p>
          <a:p>
            <a:endParaRPr lang="es-PE" sz="5400" dirty="0">
              <a:solidFill>
                <a:schemeClr val="bg1"/>
              </a:solidFill>
            </a:endParaRP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APLICAR NIC 36</a:t>
            </a: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SIN PERDER EL</a:t>
            </a: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ESCUDO TRIBUTARIO</a:t>
            </a:r>
          </a:p>
          <a:p>
            <a:pPr marL="914400" indent="-914400">
              <a:buAutoNum type="arabicPeriod"/>
            </a:pPr>
            <a:endParaRPr lang="es-PE" sz="5400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458275-98D1-408C-9695-BEBBE1D483E9}"/>
              </a:ext>
            </a:extLst>
          </p:cNvPr>
          <p:cNvSpPr txBox="1"/>
          <p:nvPr/>
        </p:nvSpPr>
        <p:spPr>
          <a:xfrm>
            <a:off x="5951075" y="1110168"/>
            <a:ext cx="597105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NIC 36 – Párrafo 59</a:t>
            </a:r>
          </a:p>
          <a:p>
            <a:endParaRPr lang="es-ES" sz="2800" i="1" dirty="0">
              <a:solidFill>
                <a:srgbClr val="0070C0"/>
              </a:solidFill>
            </a:endParaRPr>
          </a:p>
          <a:p>
            <a:r>
              <a:rPr lang="es-ES" sz="2800" i="1" dirty="0">
                <a:solidFill>
                  <a:srgbClr val="0070C0"/>
                </a:solidFill>
              </a:rPr>
              <a:t>El importe en libros de un activo se reducirá hasta que alcance su importe recuperable si, y sólo si,</a:t>
            </a:r>
          </a:p>
          <a:p>
            <a:r>
              <a:rPr lang="es-ES" sz="2800" i="1" dirty="0">
                <a:solidFill>
                  <a:srgbClr val="0070C0"/>
                </a:solidFill>
              </a:rPr>
              <a:t>este importe recuperable es inferior al importe en libros. Esa reducción es una pérdida por deterioro</a:t>
            </a:r>
          </a:p>
          <a:p>
            <a:r>
              <a:rPr lang="es-ES" sz="2800" i="1" dirty="0">
                <a:solidFill>
                  <a:srgbClr val="0070C0"/>
                </a:solidFill>
              </a:rPr>
              <a:t>del valor.</a:t>
            </a:r>
          </a:p>
        </p:txBody>
      </p:sp>
    </p:spTree>
    <p:extLst>
      <p:ext uri="{BB962C8B-B14F-4D97-AF65-F5344CB8AC3E}">
        <p14:creationId xmlns:p14="http://schemas.microsoft.com/office/powerpoint/2010/main" val="3153979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32F624B-F990-89A4-261D-8BC77255252F}"/>
              </a:ext>
            </a:extLst>
          </p:cNvPr>
          <p:cNvSpPr txBox="1"/>
          <p:nvPr/>
        </p:nvSpPr>
        <p:spPr>
          <a:xfrm>
            <a:off x="435429" y="217714"/>
            <a:ext cx="1132114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6. ESTRATEGIA ANTE EL DETERIORO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E277D8B-2D42-594E-C8E6-D5D6CD337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894216"/>
            <a:ext cx="11321142" cy="35209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1DFD073-1E42-CBE5-8C1A-267ABE647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9" y="4643803"/>
            <a:ext cx="11321142" cy="157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7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DD0F2F5-F272-817C-E4F3-911212ACF90E}"/>
              </a:ext>
            </a:extLst>
          </p:cNvPr>
          <p:cNvSpPr txBox="1"/>
          <p:nvPr/>
        </p:nvSpPr>
        <p:spPr>
          <a:xfrm>
            <a:off x="-1124" y="0"/>
            <a:ext cx="5576048" cy="68480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1500" dirty="0">
                <a:solidFill>
                  <a:schemeClr val="bg1"/>
                </a:solidFill>
              </a:rPr>
              <a:t>7</a:t>
            </a:r>
            <a:endParaRPr lang="es-PE" sz="5400" dirty="0">
              <a:solidFill>
                <a:schemeClr val="bg1"/>
              </a:solidFill>
            </a:endParaRPr>
          </a:p>
          <a:p>
            <a:endParaRPr lang="es-PE" sz="5400" dirty="0">
              <a:solidFill>
                <a:schemeClr val="bg1"/>
              </a:solidFill>
            </a:endParaRP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¿ERES </a:t>
            </a: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AGENTE</a:t>
            </a: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O</a:t>
            </a: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PRINCIPAL?</a:t>
            </a:r>
          </a:p>
          <a:p>
            <a:pPr marL="914400" indent="-914400">
              <a:buAutoNum type="arabicPeriod"/>
            </a:pPr>
            <a:endParaRPr lang="es-PE" sz="5400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EDE469-1215-802A-1C95-50E88C126A2D}"/>
              </a:ext>
            </a:extLst>
          </p:cNvPr>
          <p:cNvSpPr txBox="1"/>
          <p:nvPr/>
        </p:nvSpPr>
        <p:spPr>
          <a:xfrm>
            <a:off x="5951075" y="1110168"/>
            <a:ext cx="597105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NIIF 15 – Párrafo B34/B35</a:t>
            </a:r>
          </a:p>
          <a:p>
            <a:r>
              <a:rPr lang="es-ES" sz="2400" i="1" dirty="0">
                <a:solidFill>
                  <a:srgbClr val="0070C0"/>
                </a:solidFill>
              </a:rPr>
              <a:t>Cuando está involucrado un tercero en proporcionar bienes o servicios a un cliente, la entidad determinará si la naturaleza de su compromiso es una obligación de desempeño consistente en proporcionar los bienes o servicios especificados por sí misma (es decir, la entidad actúa como principal) o bien en organizar que esos bienes o servicios se proporcionen por el tercero (es decir, la entidad actúa como un agente). </a:t>
            </a:r>
          </a:p>
          <a:p>
            <a:endParaRPr lang="es-ES" sz="2400" dirty="0"/>
          </a:p>
          <a:p>
            <a:r>
              <a:rPr lang="es-ES" sz="2400" i="1" dirty="0">
                <a:solidFill>
                  <a:srgbClr val="0070C0"/>
                </a:solidFill>
              </a:rPr>
              <a:t>Una entidad es un principal si controla el bien o servicio especificado antes de que sea transferido al cliente. </a:t>
            </a:r>
          </a:p>
        </p:txBody>
      </p:sp>
    </p:spTree>
    <p:extLst>
      <p:ext uri="{BB962C8B-B14F-4D97-AF65-F5344CB8AC3E}">
        <p14:creationId xmlns:p14="http://schemas.microsoft.com/office/powerpoint/2010/main" val="852768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32F624B-F990-89A4-261D-8BC77255252F}"/>
              </a:ext>
            </a:extLst>
          </p:cNvPr>
          <p:cNvSpPr txBox="1"/>
          <p:nvPr/>
        </p:nvSpPr>
        <p:spPr>
          <a:xfrm>
            <a:off x="435429" y="217714"/>
            <a:ext cx="1132114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7. ERES AGENTE O PRINCIPAL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018BE0-F47C-8E48-4B19-7A26B5DCD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740934"/>
            <a:ext cx="11321142" cy="617516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EF18A40-3546-FE5B-9216-E0F256AB107A}"/>
              </a:ext>
            </a:extLst>
          </p:cNvPr>
          <p:cNvSpPr txBox="1"/>
          <p:nvPr/>
        </p:nvSpPr>
        <p:spPr>
          <a:xfrm>
            <a:off x="514350" y="802489"/>
            <a:ext cx="2028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b="1" dirty="0"/>
              <a:t>LIMA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F107FA7-25E8-9579-0F20-34B68EBB697B}"/>
              </a:ext>
            </a:extLst>
          </p:cNvPr>
          <p:cNvSpPr txBox="1"/>
          <p:nvPr/>
        </p:nvSpPr>
        <p:spPr>
          <a:xfrm>
            <a:off x="7924800" y="802489"/>
            <a:ext cx="3752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b="1" dirty="0"/>
              <a:t>BARCELONA</a:t>
            </a:r>
          </a:p>
        </p:txBody>
      </p:sp>
    </p:spTree>
    <p:extLst>
      <p:ext uri="{BB962C8B-B14F-4D97-AF65-F5344CB8AC3E}">
        <p14:creationId xmlns:p14="http://schemas.microsoft.com/office/powerpoint/2010/main" val="3748393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32F624B-F990-89A4-261D-8BC77255252F}"/>
              </a:ext>
            </a:extLst>
          </p:cNvPr>
          <p:cNvSpPr txBox="1"/>
          <p:nvPr/>
        </p:nvSpPr>
        <p:spPr>
          <a:xfrm>
            <a:off x="435429" y="217714"/>
            <a:ext cx="1132114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7. ERES AGENTE O PRINCIPAL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812E59-80C1-7427-B09F-EBC5A14A6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936869"/>
            <a:ext cx="7639438" cy="5703417"/>
          </a:xfrm>
          <a:prstGeom prst="rect">
            <a:avLst/>
          </a:prstGeom>
        </p:spPr>
      </p:pic>
      <p:graphicFrame>
        <p:nvGraphicFramePr>
          <p:cNvPr id="4" name="Tabla 8">
            <a:extLst>
              <a:ext uri="{FF2B5EF4-FFF2-40B4-BE49-F238E27FC236}">
                <a16:creationId xmlns:a16="http://schemas.microsoft.com/office/drawing/2014/main" id="{4668CA19-5203-685F-E040-D37592C97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635730"/>
              </p:ext>
            </p:extLst>
          </p:nvPr>
        </p:nvGraphicFramePr>
        <p:xfrm>
          <a:off x="8162925" y="944378"/>
          <a:ext cx="3593646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575">
                  <a:extLst>
                    <a:ext uri="{9D8B030D-6E8A-4147-A177-3AD203B41FA5}">
                      <a16:colId xmlns:a16="http://schemas.microsoft.com/office/drawing/2014/main" val="2903448128"/>
                    </a:ext>
                  </a:extLst>
                </a:gridCol>
                <a:gridCol w="1660071">
                  <a:extLst>
                    <a:ext uri="{9D8B030D-6E8A-4147-A177-3AD203B41FA5}">
                      <a16:colId xmlns:a16="http://schemas.microsoft.com/office/drawing/2014/main" val="863734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S/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66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/>
                        <a:t>Ventas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400,000,000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04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/>
                        <a:t>Costo de ventas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dirty="0"/>
                        <a:t>(395,000,000)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44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b="1" dirty="0"/>
                        <a:t>Utilidad bruta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b="1" dirty="0"/>
                        <a:t>5,000,000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411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P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b="1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557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P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b="1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54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P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b="1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64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P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b="1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558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P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b="1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10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P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b="1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622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P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b="1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60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P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b="1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42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P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b="1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040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P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b="1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403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b="1" dirty="0"/>
                        <a:t>Utilidad neta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b="1" dirty="0"/>
                        <a:t>2,000,000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763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079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DD0F2F5-F272-817C-E4F3-911212ACF90E}"/>
              </a:ext>
            </a:extLst>
          </p:cNvPr>
          <p:cNvSpPr txBox="1"/>
          <p:nvPr/>
        </p:nvSpPr>
        <p:spPr>
          <a:xfrm>
            <a:off x="-1124" y="0"/>
            <a:ext cx="5576048" cy="68480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1500" dirty="0">
                <a:solidFill>
                  <a:schemeClr val="bg1"/>
                </a:solidFill>
              </a:rPr>
              <a:t>8</a:t>
            </a:r>
            <a:endParaRPr lang="es-PE" sz="5400" dirty="0">
              <a:solidFill>
                <a:schemeClr val="bg1"/>
              </a:solidFill>
            </a:endParaRPr>
          </a:p>
          <a:p>
            <a:endParaRPr lang="es-PE" sz="5400" dirty="0">
              <a:solidFill>
                <a:schemeClr val="bg1"/>
              </a:solidFill>
            </a:endParaRP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¿TODA EXPORTACION ES UNA VENTA?</a:t>
            </a:r>
          </a:p>
          <a:p>
            <a:pPr marL="180975"/>
            <a:endParaRPr lang="es-PE" sz="5400" dirty="0">
              <a:solidFill>
                <a:schemeClr val="bg1"/>
              </a:solidFill>
            </a:endParaRPr>
          </a:p>
          <a:p>
            <a:pPr marL="914400" indent="-914400">
              <a:buAutoNum type="arabicPeriod"/>
            </a:pPr>
            <a:endParaRPr lang="es-PE" sz="54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4750E2C-9BDA-B0B5-0A7C-878516DC7659}"/>
              </a:ext>
            </a:extLst>
          </p:cNvPr>
          <p:cNvSpPr txBox="1"/>
          <p:nvPr/>
        </p:nvSpPr>
        <p:spPr>
          <a:xfrm>
            <a:off x="6096000" y="607858"/>
            <a:ext cx="616857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NIIF 15: ¿CUÁNDO SE RECONOCE EL INGRESO?</a:t>
            </a:r>
          </a:p>
          <a:p>
            <a:endParaRPr lang="es-ES" dirty="0"/>
          </a:p>
          <a:p>
            <a:r>
              <a:rPr lang="es-ES" sz="2400" b="1" dirty="0">
                <a:solidFill>
                  <a:srgbClr val="0070C0"/>
                </a:solidFill>
              </a:rPr>
              <a:t>38 (c)</a:t>
            </a:r>
          </a:p>
          <a:p>
            <a:r>
              <a:rPr lang="es-ES" dirty="0"/>
              <a:t>La entidad ha transferido la posesión física del activo—la posesión física del cliente de un activo puede indicar que el cliente tiene CONTROL sobre el ACTIVO. </a:t>
            </a:r>
          </a:p>
          <a:p>
            <a:endParaRPr lang="es-ES" dirty="0"/>
          </a:p>
          <a:p>
            <a:r>
              <a:rPr lang="es-ES" dirty="0"/>
              <a:t>Sin embargo, la posesión física puede no coincidir con el control de un activo. Por ejemplo, en algunos acuerdos de recompra y en algunos acuerdos de depósito, un cliente o consignatario puede tener la posesión física de un activo que controla la entidad. </a:t>
            </a:r>
          </a:p>
          <a:p>
            <a:endParaRPr lang="es-ES" dirty="0"/>
          </a:p>
          <a:p>
            <a:r>
              <a:rPr lang="es-ES" sz="2400" b="1" dirty="0">
                <a:solidFill>
                  <a:srgbClr val="0070C0"/>
                </a:solidFill>
              </a:rPr>
              <a:t>B78</a:t>
            </a:r>
          </a:p>
          <a:p>
            <a:r>
              <a:rPr lang="es-ES" dirty="0"/>
              <a:t>Indicadores de que un acuerdo es un acuerdo de depósito incluyen, pero no se limitan a los siguientes:</a:t>
            </a:r>
          </a:p>
          <a:p>
            <a:r>
              <a:rPr lang="es-ES" b="1" dirty="0">
                <a:solidFill>
                  <a:srgbClr val="FF0000"/>
                </a:solidFill>
              </a:rPr>
              <a:t>(c) </a:t>
            </a:r>
            <a:r>
              <a:rPr lang="es-ES" b="1" i="1" dirty="0">
                <a:solidFill>
                  <a:srgbClr val="FF0000"/>
                </a:solidFill>
              </a:rPr>
              <a:t>el intermediario no tiene una obligación incondicional de pagar el producto (aunque puede se le puede requerir pagar un depósito)</a:t>
            </a:r>
            <a:endParaRPr lang="es-PE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6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A7B0C84-B233-0C79-150B-613CCBCD02F7}"/>
              </a:ext>
            </a:extLst>
          </p:cNvPr>
          <p:cNvSpPr txBox="1"/>
          <p:nvPr/>
        </p:nvSpPr>
        <p:spPr>
          <a:xfrm>
            <a:off x="8401" y="0"/>
            <a:ext cx="5576048" cy="68480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1500" dirty="0">
                <a:solidFill>
                  <a:schemeClr val="bg1"/>
                </a:solidFill>
              </a:rPr>
              <a:t>1</a:t>
            </a:r>
            <a:endParaRPr lang="es-PE" sz="5400" dirty="0">
              <a:solidFill>
                <a:schemeClr val="bg1"/>
              </a:solidFill>
            </a:endParaRPr>
          </a:p>
          <a:p>
            <a:endParaRPr lang="es-PE" sz="5400" dirty="0">
              <a:solidFill>
                <a:schemeClr val="bg1"/>
              </a:solidFill>
            </a:endParaRP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INICIO DE DEPRECIACION: </a:t>
            </a: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LA COMBI</a:t>
            </a:r>
          </a:p>
          <a:p>
            <a:pPr marL="914400" indent="-914400">
              <a:buAutoNum type="arabicPeriod"/>
            </a:pPr>
            <a:endParaRPr lang="es-PE" sz="5400" dirty="0">
              <a:solidFill>
                <a:schemeClr val="bg1"/>
              </a:solidFill>
            </a:endParaRPr>
          </a:p>
          <a:p>
            <a:pPr marL="914400" indent="-914400">
              <a:buAutoNum type="arabicPeriod"/>
            </a:pPr>
            <a:endParaRPr lang="es-PE" sz="54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4AF6B8D-1720-DE81-F0E6-AC9511A36852}"/>
              </a:ext>
            </a:extLst>
          </p:cNvPr>
          <p:cNvSpPr txBox="1"/>
          <p:nvPr/>
        </p:nvSpPr>
        <p:spPr>
          <a:xfrm>
            <a:off x="5849475" y="1966510"/>
            <a:ext cx="597105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NIC 16 – Párrafo 55</a:t>
            </a:r>
          </a:p>
          <a:p>
            <a:r>
              <a:rPr lang="es-ES" sz="2800" i="1" dirty="0">
                <a:solidFill>
                  <a:srgbClr val="0070C0"/>
                </a:solidFill>
              </a:rPr>
              <a:t>La depreciación de un activo comenzará cuando esté disponible para su uso, esto es, cuando se encuentre en la ubicación y en las </a:t>
            </a:r>
            <a:r>
              <a:rPr lang="es-ES" sz="2800" i="1" u="sng" dirty="0">
                <a:solidFill>
                  <a:srgbClr val="0070C0"/>
                </a:solidFill>
              </a:rPr>
              <a:t>condiciones necesarias para operar de la forma prevista por la </a:t>
            </a:r>
            <a:r>
              <a:rPr lang="es-ES" sz="2800" i="1" dirty="0">
                <a:solidFill>
                  <a:srgbClr val="0070C0"/>
                </a:solidFill>
              </a:rPr>
              <a:t>gerencia. </a:t>
            </a:r>
            <a:endParaRPr lang="es-PE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48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32F624B-F990-89A4-261D-8BC77255252F}"/>
              </a:ext>
            </a:extLst>
          </p:cNvPr>
          <p:cNvSpPr txBox="1"/>
          <p:nvPr/>
        </p:nvSpPr>
        <p:spPr>
          <a:xfrm>
            <a:off x="435429" y="217714"/>
            <a:ext cx="1132114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8. CUANDO SE RECONOCE EL INGRESO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018BE0-F47C-8E48-4B19-7A26B5DCD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740934"/>
            <a:ext cx="11321142" cy="617516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EF18A40-3546-FE5B-9216-E0F256AB107A}"/>
              </a:ext>
            </a:extLst>
          </p:cNvPr>
          <p:cNvSpPr txBox="1"/>
          <p:nvPr/>
        </p:nvSpPr>
        <p:spPr>
          <a:xfrm>
            <a:off x="514350" y="802489"/>
            <a:ext cx="2028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b="1" dirty="0"/>
              <a:t>LIMA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F107FA7-25E8-9579-0F20-34B68EBB697B}"/>
              </a:ext>
            </a:extLst>
          </p:cNvPr>
          <p:cNvSpPr txBox="1"/>
          <p:nvPr/>
        </p:nvSpPr>
        <p:spPr>
          <a:xfrm>
            <a:off x="7924800" y="802489"/>
            <a:ext cx="3752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b="1" dirty="0"/>
              <a:t>BARCELONA</a:t>
            </a:r>
          </a:p>
        </p:txBody>
      </p:sp>
    </p:spTree>
    <p:extLst>
      <p:ext uri="{BB962C8B-B14F-4D97-AF65-F5344CB8AC3E}">
        <p14:creationId xmlns:p14="http://schemas.microsoft.com/office/powerpoint/2010/main" val="2633892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32F624B-F990-89A4-261D-8BC77255252F}"/>
              </a:ext>
            </a:extLst>
          </p:cNvPr>
          <p:cNvSpPr txBox="1"/>
          <p:nvPr/>
        </p:nvSpPr>
        <p:spPr>
          <a:xfrm>
            <a:off x="435429" y="217714"/>
            <a:ext cx="1132114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8. CUANDO SE RECONOCE EL INGRESO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018BE0-F47C-8E48-4B19-7A26B5DCD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740934"/>
            <a:ext cx="11321142" cy="617516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EF18A40-3546-FE5B-9216-E0F256AB107A}"/>
              </a:ext>
            </a:extLst>
          </p:cNvPr>
          <p:cNvSpPr txBox="1"/>
          <p:nvPr/>
        </p:nvSpPr>
        <p:spPr>
          <a:xfrm>
            <a:off x="514350" y="802489"/>
            <a:ext cx="2028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b="1" dirty="0"/>
              <a:t>LIMA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F107FA7-25E8-9579-0F20-34B68EBB697B}"/>
              </a:ext>
            </a:extLst>
          </p:cNvPr>
          <p:cNvSpPr txBox="1"/>
          <p:nvPr/>
        </p:nvSpPr>
        <p:spPr>
          <a:xfrm>
            <a:off x="7924800" y="802489"/>
            <a:ext cx="3752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b="1" dirty="0"/>
              <a:t>BARCELONA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9DE9E4-0BB7-FC16-2E47-B950C1D60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75" y="1963289"/>
            <a:ext cx="9694369" cy="42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58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32F624B-F990-89A4-261D-8BC77255252F}"/>
              </a:ext>
            </a:extLst>
          </p:cNvPr>
          <p:cNvSpPr txBox="1"/>
          <p:nvPr/>
        </p:nvSpPr>
        <p:spPr>
          <a:xfrm>
            <a:off x="435429" y="217714"/>
            <a:ext cx="1132114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8. CUANDO SE RECONOCE EL INGRESO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018BE0-F47C-8E48-4B19-7A26B5DCD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740934"/>
            <a:ext cx="11321142" cy="61751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4ADD71F-991A-3272-7FED-AB951CCD0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81" y="1184961"/>
            <a:ext cx="10831437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0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76E1F158-4C60-2F75-DDC2-5BEC6CE80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193673"/>
            <a:ext cx="7358743" cy="147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7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Bahnschrift SemiBold Condensed" panose="020B0502040204020203" pitchFamily="34" charset="0"/>
              </a:rPr>
              <a:t>FREDDY LLANTO ARMIJO</a:t>
            </a:r>
            <a:endParaRPr kumimoji="0" lang="es-PE" altLang="es-PE" sz="7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D4700CC1-E506-932A-0B5F-2BE61AD80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4" y="1920130"/>
            <a:ext cx="2474459" cy="247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813680B-644A-CCB4-9C21-533EECCA952A}"/>
              </a:ext>
            </a:extLst>
          </p:cNvPr>
          <p:cNvSpPr txBox="1"/>
          <p:nvPr/>
        </p:nvSpPr>
        <p:spPr>
          <a:xfrm>
            <a:off x="537034" y="990737"/>
            <a:ext cx="7344228" cy="1218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s-PE" sz="5400" kern="1400" dirty="0">
                <a:ln>
                  <a:noFill/>
                </a:ln>
                <a:effectLst/>
                <a:latin typeface="Bahnschrift SemiBold Condensed" panose="020B0502040204020203" pitchFamily="34" charset="0"/>
              </a:rPr>
              <a:t>contador@freddyllanto.com</a:t>
            </a:r>
            <a:endParaRPr lang="es-PE" sz="2000" kern="1400" dirty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s-PE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67B8B2-715B-97AA-F189-6706C65EB24D}"/>
              </a:ext>
            </a:extLst>
          </p:cNvPr>
          <p:cNvSpPr txBox="1"/>
          <p:nvPr/>
        </p:nvSpPr>
        <p:spPr>
          <a:xfrm>
            <a:off x="5225143" y="3006020"/>
            <a:ext cx="69668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PE" sz="5400" dirty="0">
                <a:latin typeface="Bahnschrift SemiBold Condensed" panose="020B0502040204020203" pitchFamily="34" charset="0"/>
              </a:rPr>
              <a:t>Adopción de NIIF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PE" sz="5400" dirty="0">
                <a:latin typeface="Bahnschrift SemiBold Condensed" panose="020B0502040204020203" pitchFamily="34" charset="0"/>
              </a:rPr>
              <a:t>Outsourcing contable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PE" sz="5400" dirty="0">
                <a:latin typeface="Bahnschrift SemiBold Condensed" panose="020B0502040204020203" pitchFamily="34" charset="0"/>
              </a:rPr>
              <a:t>Entrenamiento IN HOUSE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B222F7AE-7FB5-94C1-CC4F-7DA21E348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943" y="5640191"/>
            <a:ext cx="538207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4400" b="0" i="0" u="none" strike="noStrike" cap="none" normalizeH="0" baseline="0" dirty="0">
                <a:ln>
                  <a:noFill/>
                </a:ln>
                <a:effectLst/>
                <a:latin typeface="Bahnschrift SemiBold" panose="020B0502040204020203" pitchFamily="34" charset="0"/>
              </a:rPr>
              <a:t>+51 986 624 695</a:t>
            </a:r>
            <a:endParaRPr kumimoji="0" lang="es-PE" altLang="es-PE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835E0F55-6771-83D2-B1E1-8D7437B70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7" y="5654302"/>
            <a:ext cx="68580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69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A7B0C84-B233-0C79-150B-613CCBCD02F7}"/>
              </a:ext>
            </a:extLst>
          </p:cNvPr>
          <p:cNvSpPr txBox="1"/>
          <p:nvPr/>
        </p:nvSpPr>
        <p:spPr>
          <a:xfrm>
            <a:off x="8401" y="0"/>
            <a:ext cx="5576048" cy="68480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1500" dirty="0">
                <a:solidFill>
                  <a:schemeClr val="bg1"/>
                </a:solidFill>
              </a:rPr>
              <a:t>1</a:t>
            </a:r>
            <a:endParaRPr lang="es-PE" sz="5400" dirty="0">
              <a:solidFill>
                <a:schemeClr val="bg1"/>
              </a:solidFill>
            </a:endParaRPr>
          </a:p>
          <a:p>
            <a:endParaRPr lang="es-PE" sz="5400" dirty="0">
              <a:solidFill>
                <a:schemeClr val="bg1"/>
              </a:solidFill>
            </a:endParaRP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INICIO DE DEPRECIACION: </a:t>
            </a: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LA COMBI</a:t>
            </a:r>
          </a:p>
          <a:p>
            <a:pPr marL="914400" indent="-914400">
              <a:buAutoNum type="arabicPeriod"/>
            </a:pPr>
            <a:endParaRPr lang="es-PE" sz="5400" dirty="0">
              <a:solidFill>
                <a:schemeClr val="bg1"/>
              </a:solidFill>
            </a:endParaRPr>
          </a:p>
          <a:p>
            <a:pPr marL="914400" indent="-914400">
              <a:buAutoNum type="arabicPeriod"/>
            </a:pPr>
            <a:endParaRPr lang="es-PE" sz="54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DABA5D-7D04-929A-4F97-5DCBE466B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695" y="339147"/>
            <a:ext cx="5217457" cy="29891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C879CE9-38F9-69FD-EBD2-B8C4B3CA7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294" y="3328314"/>
            <a:ext cx="2654329" cy="17217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FFB5BDC-C831-3003-0AEB-EB2CC3830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695" y="5181600"/>
            <a:ext cx="3524742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7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A7B0C84-B233-0C79-150B-613CCBCD02F7}"/>
              </a:ext>
            </a:extLst>
          </p:cNvPr>
          <p:cNvSpPr txBox="1"/>
          <p:nvPr/>
        </p:nvSpPr>
        <p:spPr>
          <a:xfrm>
            <a:off x="-1124" y="0"/>
            <a:ext cx="5576048" cy="68480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1500" dirty="0">
                <a:solidFill>
                  <a:schemeClr val="bg1"/>
                </a:solidFill>
              </a:rPr>
              <a:t>2</a:t>
            </a:r>
            <a:endParaRPr lang="es-PE" sz="5400" dirty="0">
              <a:solidFill>
                <a:schemeClr val="bg1"/>
              </a:solidFill>
            </a:endParaRPr>
          </a:p>
          <a:p>
            <a:endParaRPr lang="es-PE" sz="5400" dirty="0">
              <a:solidFill>
                <a:schemeClr val="bg1"/>
              </a:solidFill>
            </a:endParaRP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ANTICIPOS EN MONEDA EXTRANJERA</a:t>
            </a:r>
          </a:p>
          <a:p>
            <a:pPr marL="180975"/>
            <a:endParaRPr lang="es-PE" sz="5400" dirty="0">
              <a:solidFill>
                <a:schemeClr val="bg1"/>
              </a:solidFill>
            </a:endParaRPr>
          </a:p>
          <a:p>
            <a:pPr marL="914400" indent="-914400">
              <a:buAutoNum type="arabicPeriod"/>
            </a:pPr>
            <a:endParaRPr lang="es-PE" sz="5400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27D32A1-5071-45ED-84EC-7B6C8C8AF3F0}"/>
              </a:ext>
            </a:extLst>
          </p:cNvPr>
          <p:cNvSpPr txBox="1"/>
          <p:nvPr/>
        </p:nvSpPr>
        <p:spPr>
          <a:xfrm>
            <a:off x="5849475" y="1966510"/>
            <a:ext cx="597105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NIC 21 – Párrafo 16</a:t>
            </a:r>
          </a:p>
          <a:p>
            <a:r>
              <a:rPr lang="es-ES" sz="2800" i="1" dirty="0">
                <a:solidFill>
                  <a:srgbClr val="0070C0"/>
                </a:solidFill>
              </a:rPr>
              <a:t>(…) la característica esencial de una partida no monetaria es la ausencia de un derecho a recibir (o una obligación de entregar) una cantidad fija o</a:t>
            </a:r>
          </a:p>
          <a:p>
            <a:r>
              <a:rPr lang="es-ES" sz="2800" i="1" dirty="0">
                <a:solidFill>
                  <a:srgbClr val="0070C0"/>
                </a:solidFill>
              </a:rPr>
              <a:t>determinable de unidades monetarias. Entre los ejemplos se incluyen: importes pagados por anticipado de bienes y servicios; (...) </a:t>
            </a:r>
            <a:endParaRPr lang="es-PE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7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A7B0C84-B233-0C79-150B-613CCBCD02F7}"/>
              </a:ext>
            </a:extLst>
          </p:cNvPr>
          <p:cNvSpPr txBox="1"/>
          <p:nvPr/>
        </p:nvSpPr>
        <p:spPr>
          <a:xfrm>
            <a:off x="-1124" y="0"/>
            <a:ext cx="5576048" cy="68480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1500" dirty="0">
                <a:solidFill>
                  <a:schemeClr val="bg1"/>
                </a:solidFill>
              </a:rPr>
              <a:t>2</a:t>
            </a:r>
            <a:endParaRPr lang="es-PE" sz="5400" dirty="0">
              <a:solidFill>
                <a:schemeClr val="bg1"/>
              </a:solidFill>
            </a:endParaRPr>
          </a:p>
          <a:p>
            <a:endParaRPr lang="es-PE" sz="5400" dirty="0">
              <a:solidFill>
                <a:schemeClr val="bg1"/>
              </a:solidFill>
            </a:endParaRP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ANTICIPOS EN MONEDA EXTRANJERA</a:t>
            </a:r>
          </a:p>
          <a:p>
            <a:pPr marL="180975"/>
            <a:endParaRPr lang="es-PE" sz="5400" dirty="0">
              <a:solidFill>
                <a:schemeClr val="bg1"/>
              </a:solidFill>
            </a:endParaRPr>
          </a:p>
          <a:p>
            <a:pPr marL="914400" indent="-914400">
              <a:buAutoNum type="arabicPeriod"/>
            </a:pPr>
            <a:endParaRPr lang="es-PE" sz="5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BEBF3C26-6DE5-0BDB-8EB0-B72063842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730004"/>
              </p:ext>
            </p:extLst>
          </p:nvPr>
        </p:nvGraphicFramePr>
        <p:xfrm>
          <a:off x="5988423" y="450724"/>
          <a:ext cx="509494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0690">
                  <a:extLst>
                    <a:ext uri="{9D8B030D-6E8A-4147-A177-3AD203B41FA5}">
                      <a16:colId xmlns:a16="http://schemas.microsoft.com/office/drawing/2014/main" val="136126717"/>
                    </a:ext>
                  </a:extLst>
                </a:gridCol>
                <a:gridCol w="1384251">
                  <a:extLst>
                    <a:ext uri="{9D8B030D-6E8A-4147-A177-3AD203B41FA5}">
                      <a16:colId xmlns:a16="http://schemas.microsoft.com/office/drawing/2014/main" val="400861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E" dirty="0"/>
                        <a:t>ANTICIPO POR CONFERENCIA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ENE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42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/>
                        <a:t>Anticipo de clientes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USD10,000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703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/>
                        <a:t>Tasa de cambio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3.60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730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/>
                        <a:t>Anticipo de clientes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S/36,000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40170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0F99329-B0EA-4C87-54C9-95564341A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33855"/>
              </p:ext>
            </p:extLst>
          </p:nvPr>
        </p:nvGraphicFramePr>
        <p:xfrm>
          <a:off x="5988423" y="3229586"/>
          <a:ext cx="509494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0690">
                  <a:extLst>
                    <a:ext uri="{9D8B030D-6E8A-4147-A177-3AD203B41FA5}">
                      <a16:colId xmlns:a16="http://schemas.microsoft.com/office/drawing/2014/main" val="136126717"/>
                    </a:ext>
                  </a:extLst>
                </a:gridCol>
                <a:gridCol w="1384251">
                  <a:extLst>
                    <a:ext uri="{9D8B030D-6E8A-4147-A177-3AD203B41FA5}">
                      <a16:colId xmlns:a16="http://schemas.microsoft.com/office/drawing/2014/main" val="400861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E" dirty="0"/>
                        <a:t>HOY: ANTICIPO POR CONFERENCIA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AGO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42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/>
                        <a:t>SERVICIO ENTREGADO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USD10,000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703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/>
                        <a:t>Tasa de cambio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730624"/>
                  </a:ext>
                </a:extLst>
              </a:tr>
            </a:tbl>
          </a:graphicData>
        </a:graphic>
      </p:graphicFrame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C13AE275-9B7A-C0AD-A887-CC1499D5F65B}"/>
              </a:ext>
            </a:extLst>
          </p:cNvPr>
          <p:cNvSpPr/>
          <p:nvPr/>
        </p:nvSpPr>
        <p:spPr>
          <a:xfrm>
            <a:off x="8077200" y="2250141"/>
            <a:ext cx="860612" cy="66338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EAF5004-5829-E74B-6247-59381A296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262535"/>
              </p:ext>
            </p:extLst>
          </p:nvPr>
        </p:nvGraphicFramePr>
        <p:xfrm>
          <a:off x="6194611" y="4551478"/>
          <a:ext cx="5094941" cy="1381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10690">
                  <a:extLst>
                    <a:ext uri="{9D8B030D-6E8A-4147-A177-3AD203B41FA5}">
                      <a16:colId xmlns:a16="http://schemas.microsoft.com/office/drawing/2014/main" val="136126717"/>
                    </a:ext>
                  </a:extLst>
                </a:gridCol>
                <a:gridCol w="1384251">
                  <a:extLst>
                    <a:ext uri="{9D8B030D-6E8A-4147-A177-3AD203B41FA5}">
                      <a16:colId xmlns:a16="http://schemas.microsoft.com/office/drawing/2014/main" val="400861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E" dirty="0">
                          <a:solidFill>
                            <a:schemeClr val="bg1"/>
                          </a:solidFill>
                        </a:rPr>
                        <a:t>INGRESOS POR SERVICIO DE CONFERENCIA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PE" dirty="0">
                          <a:solidFill>
                            <a:schemeClr val="bg1"/>
                          </a:solidFill>
                        </a:rPr>
                        <a:t>AGO 2023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42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/>
                        <a:t>CONTADOR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36,000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703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dirty="0"/>
                        <a:t>CONTADOR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40,000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40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82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DD0F2F5-F272-817C-E4F3-911212ACF90E}"/>
              </a:ext>
            </a:extLst>
          </p:cNvPr>
          <p:cNvSpPr txBox="1"/>
          <p:nvPr/>
        </p:nvSpPr>
        <p:spPr>
          <a:xfrm>
            <a:off x="-1124" y="0"/>
            <a:ext cx="5576048" cy="68480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1500" dirty="0">
                <a:solidFill>
                  <a:schemeClr val="bg1"/>
                </a:solidFill>
              </a:rPr>
              <a:t>3</a:t>
            </a:r>
            <a:endParaRPr lang="es-PE" sz="5400" dirty="0">
              <a:solidFill>
                <a:schemeClr val="bg1"/>
              </a:solidFill>
            </a:endParaRPr>
          </a:p>
          <a:p>
            <a:endParaRPr lang="es-PE" sz="5400" dirty="0">
              <a:solidFill>
                <a:schemeClr val="bg1"/>
              </a:solidFill>
            </a:endParaRP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INVERSIONES </a:t>
            </a: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EN ACCIONES </a:t>
            </a: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EN USD</a:t>
            </a:r>
          </a:p>
          <a:p>
            <a:pPr marL="180975"/>
            <a:endParaRPr lang="es-PE" sz="5400" dirty="0">
              <a:solidFill>
                <a:schemeClr val="bg1"/>
              </a:solidFill>
            </a:endParaRPr>
          </a:p>
          <a:p>
            <a:pPr marL="914400" indent="-914400">
              <a:buAutoNum type="arabicPeriod"/>
            </a:pPr>
            <a:endParaRPr lang="es-PE" sz="5400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759018-787D-2089-998B-C20AE4D40777}"/>
              </a:ext>
            </a:extLst>
          </p:cNvPr>
          <p:cNvSpPr txBox="1"/>
          <p:nvPr/>
        </p:nvSpPr>
        <p:spPr>
          <a:xfrm>
            <a:off x="5849475" y="1966510"/>
            <a:ext cx="597105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NIC 21 – Párrafo 16</a:t>
            </a:r>
          </a:p>
          <a:p>
            <a:r>
              <a:rPr lang="es-ES" sz="2800" i="1" dirty="0">
                <a:solidFill>
                  <a:srgbClr val="0070C0"/>
                </a:solidFill>
              </a:rPr>
              <a:t>(…) la característica esencial de una partida no monetaria es la ausencia de un derecho a recibir (o una obligación de entregar) una cantidad fija o</a:t>
            </a:r>
          </a:p>
          <a:p>
            <a:r>
              <a:rPr lang="es-ES" sz="2800" i="1" dirty="0">
                <a:solidFill>
                  <a:srgbClr val="0070C0"/>
                </a:solidFill>
              </a:rPr>
              <a:t>determinable de unidades monetarias. Entre los ejemplos se incluyen: importes pagados por anticipado de bienes y servicios; (...) </a:t>
            </a:r>
            <a:endParaRPr lang="es-PE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8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DD0F2F5-F272-817C-E4F3-911212ACF90E}"/>
              </a:ext>
            </a:extLst>
          </p:cNvPr>
          <p:cNvSpPr txBox="1"/>
          <p:nvPr/>
        </p:nvSpPr>
        <p:spPr>
          <a:xfrm>
            <a:off x="-1124" y="0"/>
            <a:ext cx="5576048" cy="68480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1500" dirty="0">
                <a:solidFill>
                  <a:schemeClr val="bg1"/>
                </a:solidFill>
              </a:rPr>
              <a:t>3</a:t>
            </a:r>
            <a:endParaRPr lang="es-PE" sz="5400" dirty="0">
              <a:solidFill>
                <a:schemeClr val="bg1"/>
              </a:solidFill>
            </a:endParaRPr>
          </a:p>
          <a:p>
            <a:endParaRPr lang="es-PE" sz="5400" dirty="0">
              <a:solidFill>
                <a:schemeClr val="bg1"/>
              </a:solidFill>
            </a:endParaRP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INVERSIONES </a:t>
            </a: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EN ACCIONES </a:t>
            </a: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EN USD</a:t>
            </a:r>
          </a:p>
          <a:p>
            <a:pPr marL="180975"/>
            <a:endParaRPr lang="es-PE" sz="5400" dirty="0">
              <a:solidFill>
                <a:schemeClr val="bg1"/>
              </a:solidFill>
            </a:endParaRPr>
          </a:p>
          <a:p>
            <a:pPr marL="914400" indent="-914400">
              <a:buAutoNum type="arabicPeriod"/>
            </a:pPr>
            <a:endParaRPr lang="es-PE" sz="5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7FCBF8-00AC-4AE3-8880-CE83D0E38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360" y="2788982"/>
            <a:ext cx="7401666" cy="25360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191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DD0F2F5-F272-817C-E4F3-911212ACF90E}"/>
              </a:ext>
            </a:extLst>
          </p:cNvPr>
          <p:cNvSpPr txBox="1"/>
          <p:nvPr/>
        </p:nvSpPr>
        <p:spPr>
          <a:xfrm>
            <a:off x="-1124" y="0"/>
            <a:ext cx="5576048" cy="68480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1500" dirty="0">
                <a:solidFill>
                  <a:schemeClr val="bg1"/>
                </a:solidFill>
              </a:rPr>
              <a:t>4</a:t>
            </a:r>
            <a:endParaRPr lang="es-PE" sz="5400" dirty="0">
              <a:solidFill>
                <a:schemeClr val="bg1"/>
              </a:solidFill>
            </a:endParaRPr>
          </a:p>
          <a:p>
            <a:endParaRPr lang="es-PE" sz="5400" dirty="0">
              <a:solidFill>
                <a:schemeClr val="bg1"/>
              </a:solidFill>
            </a:endParaRP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PRESTAMOS </a:t>
            </a: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EN MONEDA</a:t>
            </a:r>
          </a:p>
          <a:p>
            <a:pPr marL="180975"/>
            <a:r>
              <a:rPr lang="es-PE" sz="5400" dirty="0">
                <a:solidFill>
                  <a:schemeClr val="bg1"/>
                </a:solidFill>
              </a:rPr>
              <a:t>EXTRANJERA</a:t>
            </a:r>
          </a:p>
          <a:p>
            <a:pPr marL="180975"/>
            <a:endParaRPr lang="es-PE" sz="5400" dirty="0">
              <a:solidFill>
                <a:schemeClr val="bg1"/>
              </a:solidFill>
            </a:endParaRPr>
          </a:p>
          <a:p>
            <a:pPr marL="914400" indent="-914400">
              <a:buAutoNum type="arabicPeriod"/>
            </a:pPr>
            <a:endParaRPr lang="es-PE" sz="5400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A90005-DC9D-A101-BEA0-2147A21BF3F8}"/>
              </a:ext>
            </a:extLst>
          </p:cNvPr>
          <p:cNvSpPr txBox="1"/>
          <p:nvPr/>
        </p:nvSpPr>
        <p:spPr>
          <a:xfrm>
            <a:off x="5849475" y="1966510"/>
            <a:ext cx="597105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Sección 11.16 – NIIF PYMES</a:t>
            </a:r>
          </a:p>
          <a:p>
            <a:r>
              <a:rPr lang="es-ES" sz="2800" i="1" dirty="0">
                <a:solidFill>
                  <a:srgbClr val="0070C0"/>
                </a:solidFill>
              </a:rPr>
              <a:t>(…) Según el método del interés efectivo:</a:t>
            </a:r>
          </a:p>
          <a:p>
            <a:r>
              <a:rPr lang="es-ES" sz="2800" i="1" dirty="0">
                <a:solidFill>
                  <a:srgbClr val="0070C0"/>
                </a:solidFill>
              </a:rPr>
              <a:t>(a) el costo amortizado de un pasivo financiero es el valor presente</a:t>
            </a:r>
          </a:p>
          <a:p>
            <a:r>
              <a:rPr lang="es-ES" sz="2800" i="1" dirty="0">
                <a:solidFill>
                  <a:srgbClr val="0070C0"/>
                </a:solidFill>
              </a:rPr>
              <a:t>de los flujos de efectivo por pagar descontados a la tasa de interés efectiva (…)</a:t>
            </a:r>
          </a:p>
          <a:p>
            <a:endParaRPr lang="es-PE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8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E32E49A-C978-B09A-B16E-3FD938730EA5}"/>
              </a:ext>
            </a:extLst>
          </p:cNvPr>
          <p:cNvSpPr txBox="1"/>
          <p:nvPr/>
        </p:nvSpPr>
        <p:spPr>
          <a:xfrm>
            <a:off x="435429" y="217714"/>
            <a:ext cx="1132114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4. PRESTAMOS EN MONEDA EXTRANJERA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FF8106-E6A0-83D0-ADB3-CEB53172C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1328178"/>
            <a:ext cx="11321142" cy="464314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A52C6A4-2C23-28F8-BF5F-ABBE9CC41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54" y="4191269"/>
            <a:ext cx="2449017" cy="244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7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814</Words>
  <Application>Microsoft Office PowerPoint</Application>
  <PresentationFormat>Panorámica</PresentationFormat>
  <Paragraphs>155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Bahnschrift SemiBold</vt:lpstr>
      <vt:lpstr>Bahnschrift SemiBold Condensed</vt:lpstr>
      <vt:lpstr>Calibri</vt:lpstr>
      <vt:lpstr>Calibri Light</vt:lpstr>
      <vt:lpstr>Tema de Office</vt:lpstr>
      <vt:lpstr>APRENDA NIIF PARA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APRENDA NIIF PARA</dc:title>
  <dc:creator>Freddy Llanto</dc:creator>
  <cp:lastModifiedBy>Freddy Llanto</cp:lastModifiedBy>
  <cp:revision>21</cp:revision>
  <dcterms:created xsi:type="dcterms:W3CDTF">2023-08-10T04:40:46Z</dcterms:created>
  <dcterms:modified xsi:type="dcterms:W3CDTF">2023-08-10T19:17:59Z</dcterms:modified>
</cp:coreProperties>
</file>