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57" r:id="rId3"/>
    <p:sldId id="280" r:id="rId4"/>
    <p:sldId id="279" r:id="rId5"/>
    <p:sldId id="301" r:id="rId6"/>
    <p:sldId id="267" r:id="rId7"/>
    <p:sldId id="268" r:id="rId8"/>
    <p:sldId id="259" r:id="rId9"/>
    <p:sldId id="269" r:id="rId10"/>
    <p:sldId id="270" r:id="rId11"/>
    <p:sldId id="271" r:id="rId12"/>
    <p:sldId id="260" r:id="rId13"/>
    <p:sldId id="272" r:id="rId14"/>
    <p:sldId id="261" r:id="rId15"/>
    <p:sldId id="274" r:id="rId16"/>
    <p:sldId id="273" r:id="rId17"/>
    <p:sldId id="265" r:id="rId18"/>
    <p:sldId id="275" r:id="rId19"/>
    <p:sldId id="276" r:id="rId20"/>
    <p:sldId id="277" r:id="rId21"/>
    <p:sldId id="278" r:id="rId22"/>
    <p:sldId id="263"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906000" cy="6858000" type="A4"/>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6" autoAdjust="0"/>
    <p:restoredTop sz="94660"/>
  </p:normalViewPr>
  <p:slideViewPr>
    <p:cSldViewPr snapToGrid="0">
      <p:cViewPr>
        <p:scale>
          <a:sx n="100" d="100"/>
          <a:sy n="100" d="100"/>
        </p:scale>
        <p:origin x="212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dy Llanto" userId="ec3cc4ce2c78392a" providerId="LiveId" clId="{84C7E6C1-C529-4F21-9D69-317DF10C9412}"/>
    <pc:docChg chg="undo custSel modSld">
      <pc:chgData name="Freddy Llanto" userId="ec3cc4ce2c78392a" providerId="LiveId" clId="{84C7E6C1-C529-4F21-9D69-317DF10C9412}" dt="2024-01-16T02:22:37.103" v="185" actId="14100"/>
      <pc:docMkLst>
        <pc:docMk/>
      </pc:docMkLst>
      <pc:sldChg chg="addSp delSp modSp mod">
        <pc:chgData name="Freddy Llanto" userId="ec3cc4ce2c78392a" providerId="LiveId" clId="{84C7E6C1-C529-4F21-9D69-317DF10C9412}" dt="2024-01-12T23:23:11.446" v="93" actId="1076"/>
        <pc:sldMkLst>
          <pc:docMk/>
          <pc:sldMk cId="3074215348" sldId="256"/>
        </pc:sldMkLst>
        <pc:spChg chg="add del mod">
          <ac:chgData name="Freddy Llanto" userId="ec3cc4ce2c78392a" providerId="LiveId" clId="{84C7E6C1-C529-4F21-9D69-317DF10C9412}" dt="2024-01-12T23:19:41.612" v="4" actId="478"/>
          <ac:spMkLst>
            <pc:docMk/>
            <pc:sldMk cId="3074215348" sldId="256"/>
            <ac:spMk id="2" creationId="{952112F8-43D6-8733-F96C-3D6F0AC97F94}"/>
          </ac:spMkLst>
        </pc:spChg>
        <pc:spChg chg="add mod">
          <ac:chgData name="Freddy Llanto" userId="ec3cc4ce2c78392a" providerId="LiveId" clId="{84C7E6C1-C529-4F21-9D69-317DF10C9412}" dt="2024-01-12T23:23:11.446" v="93" actId="1076"/>
          <ac:spMkLst>
            <pc:docMk/>
            <pc:sldMk cId="3074215348" sldId="256"/>
            <ac:spMk id="3" creationId="{2693B24E-31E1-63C4-8DD2-4E15758037B2}"/>
          </ac:spMkLst>
        </pc:spChg>
        <pc:spChg chg="add del mod">
          <ac:chgData name="Freddy Llanto" userId="ec3cc4ce2c78392a" providerId="LiveId" clId="{84C7E6C1-C529-4F21-9D69-317DF10C9412}" dt="2024-01-12T23:20:35.359" v="30" actId="478"/>
          <ac:spMkLst>
            <pc:docMk/>
            <pc:sldMk cId="3074215348" sldId="256"/>
            <ac:spMk id="4" creationId="{D144A1A8-E8B3-F034-6873-967E669E8732}"/>
          </ac:spMkLst>
        </pc:spChg>
        <pc:spChg chg="add mod">
          <ac:chgData name="Freddy Llanto" userId="ec3cc4ce2c78392a" providerId="LiveId" clId="{84C7E6C1-C529-4F21-9D69-317DF10C9412}" dt="2024-01-12T23:23:11.446" v="93" actId="1076"/>
          <ac:spMkLst>
            <pc:docMk/>
            <pc:sldMk cId="3074215348" sldId="256"/>
            <ac:spMk id="5" creationId="{3ED1E827-5510-9622-D120-3383E4EAC4A9}"/>
          </ac:spMkLst>
        </pc:spChg>
        <pc:spChg chg="add mod">
          <ac:chgData name="Freddy Llanto" userId="ec3cc4ce2c78392a" providerId="LiveId" clId="{84C7E6C1-C529-4F21-9D69-317DF10C9412}" dt="2024-01-12T23:23:11.446" v="93" actId="1076"/>
          <ac:spMkLst>
            <pc:docMk/>
            <pc:sldMk cId="3074215348" sldId="256"/>
            <ac:spMk id="6" creationId="{3008AC29-EA05-874A-F8ED-C00C4D6B6907}"/>
          </ac:spMkLst>
        </pc:spChg>
        <pc:spChg chg="add mod">
          <ac:chgData name="Freddy Llanto" userId="ec3cc4ce2c78392a" providerId="LiveId" clId="{84C7E6C1-C529-4F21-9D69-317DF10C9412}" dt="2024-01-12T23:23:11.446" v="93" actId="1076"/>
          <ac:spMkLst>
            <pc:docMk/>
            <pc:sldMk cId="3074215348" sldId="256"/>
            <ac:spMk id="7" creationId="{717165BF-A758-269B-1528-867AA81D5281}"/>
          </ac:spMkLst>
        </pc:spChg>
        <pc:spChg chg="add mod">
          <ac:chgData name="Freddy Llanto" userId="ec3cc4ce2c78392a" providerId="LiveId" clId="{84C7E6C1-C529-4F21-9D69-317DF10C9412}" dt="2024-01-12T23:23:11.446" v="93" actId="1076"/>
          <ac:spMkLst>
            <pc:docMk/>
            <pc:sldMk cId="3074215348" sldId="256"/>
            <ac:spMk id="10" creationId="{76CE01A1-6830-2CA3-F90A-F88BDA6610AF}"/>
          </ac:spMkLst>
        </pc:spChg>
        <pc:spChg chg="mod">
          <ac:chgData name="Freddy Llanto" userId="ec3cc4ce2c78392a" providerId="LiveId" clId="{84C7E6C1-C529-4F21-9D69-317DF10C9412}" dt="2024-01-12T23:23:11.446" v="93" actId="1076"/>
          <ac:spMkLst>
            <pc:docMk/>
            <pc:sldMk cId="3074215348" sldId="256"/>
            <ac:spMk id="11" creationId="{4E7257DB-3BB9-4921-AD19-34A9D885BC6E}"/>
          </ac:spMkLst>
        </pc:spChg>
        <pc:picChg chg="add mod">
          <ac:chgData name="Freddy Llanto" userId="ec3cc4ce2c78392a" providerId="LiveId" clId="{84C7E6C1-C529-4F21-9D69-317DF10C9412}" dt="2024-01-12T23:22:31.773" v="54" actId="1076"/>
          <ac:picMkLst>
            <pc:docMk/>
            <pc:sldMk cId="3074215348" sldId="256"/>
            <ac:picMk id="9" creationId="{D7B9AFD0-8717-3679-F554-E7ECCC433E4F}"/>
          </ac:picMkLst>
        </pc:picChg>
        <pc:picChg chg="mod">
          <ac:chgData name="Freddy Llanto" userId="ec3cc4ce2c78392a" providerId="LiveId" clId="{84C7E6C1-C529-4F21-9D69-317DF10C9412}" dt="2024-01-12T23:23:11.446" v="93" actId="1076"/>
          <ac:picMkLst>
            <pc:docMk/>
            <pc:sldMk cId="3074215348" sldId="256"/>
            <ac:picMk id="13" creationId="{213D82C4-3C94-4871-8935-9D3891FBE085}"/>
          </ac:picMkLst>
        </pc:picChg>
      </pc:sldChg>
      <pc:sldChg chg="modSp mod">
        <pc:chgData name="Freddy Llanto" userId="ec3cc4ce2c78392a" providerId="LiveId" clId="{84C7E6C1-C529-4F21-9D69-317DF10C9412}" dt="2024-01-16T02:22:37.103" v="185" actId="14100"/>
        <pc:sldMkLst>
          <pc:docMk/>
          <pc:sldMk cId="930662824" sldId="277"/>
        </pc:sldMkLst>
        <pc:picChg chg="mod">
          <ac:chgData name="Freddy Llanto" userId="ec3cc4ce2c78392a" providerId="LiveId" clId="{84C7E6C1-C529-4F21-9D69-317DF10C9412}" dt="2024-01-16T02:21:58.952" v="165" actId="1076"/>
          <ac:picMkLst>
            <pc:docMk/>
            <pc:sldMk cId="930662824" sldId="277"/>
            <ac:picMk id="5" creationId="{00000000-0000-0000-0000-000000000000}"/>
          </ac:picMkLst>
        </pc:picChg>
        <pc:picChg chg="mod">
          <ac:chgData name="Freddy Llanto" userId="ec3cc4ce2c78392a" providerId="LiveId" clId="{84C7E6C1-C529-4F21-9D69-317DF10C9412}" dt="2024-01-16T02:22:03.792" v="167" actId="14100"/>
          <ac:picMkLst>
            <pc:docMk/>
            <pc:sldMk cId="930662824" sldId="277"/>
            <ac:picMk id="6" creationId="{00000000-0000-0000-0000-000000000000}"/>
          </ac:picMkLst>
        </pc:picChg>
        <pc:picChg chg="mod">
          <ac:chgData name="Freddy Llanto" userId="ec3cc4ce2c78392a" providerId="LiveId" clId="{84C7E6C1-C529-4F21-9D69-317DF10C9412}" dt="2024-01-16T02:22:08.607" v="169" actId="14100"/>
          <ac:picMkLst>
            <pc:docMk/>
            <pc:sldMk cId="930662824" sldId="277"/>
            <ac:picMk id="7" creationId="{00000000-0000-0000-0000-000000000000}"/>
          </ac:picMkLst>
        </pc:picChg>
        <pc:picChg chg="mod">
          <ac:chgData name="Freddy Llanto" userId="ec3cc4ce2c78392a" providerId="LiveId" clId="{84C7E6C1-C529-4F21-9D69-317DF10C9412}" dt="2024-01-16T02:22:33.223" v="183" actId="14100"/>
          <ac:picMkLst>
            <pc:docMk/>
            <pc:sldMk cId="930662824" sldId="277"/>
            <ac:picMk id="9" creationId="{00000000-0000-0000-0000-000000000000}"/>
          </ac:picMkLst>
        </pc:picChg>
        <pc:picChg chg="mod">
          <ac:chgData name="Freddy Llanto" userId="ec3cc4ce2c78392a" providerId="LiveId" clId="{84C7E6C1-C529-4F21-9D69-317DF10C9412}" dt="2024-01-16T02:22:37.103" v="185" actId="14100"/>
          <ac:picMkLst>
            <pc:docMk/>
            <pc:sldMk cId="930662824" sldId="277"/>
            <ac:picMk id="11" creationId="{00000000-0000-0000-0000-000000000000}"/>
          </ac:picMkLst>
        </pc:picChg>
      </pc:sldChg>
      <pc:sldChg chg="modSp mod">
        <pc:chgData name="Freddy Llanto" userId="ec3cc4ce2c78392a" providerId="LiveId" clId="{84C7E6C1-C529-4F21-9D69-317DF10C9412}" dt="2024-01-13T03:46:55.874" v="150" actId="14100"/>
        <pc:sldMkLst>
          <pc:docMk/>
          <pc:sldMk cId="507358431" sldId="280"/>
        </pc:sldMkLst>
        <pc:graphicFrameChg chg="modGraphic">
          <ac:chgData name="Freddy Llanto" userId="ec3cc4ce2c78392a" providerId="LiveId" clId="{84C7E6C1-C529-4F21-9D69-317DF10C9412}" dt="2024-01-13T03:41:48.890" v="102" actId="5793"/>
          <ac:graphicFrameMkLst>
            <pc:docMk/>
            <pc:sldMk cId="507358431" sldId="280"/>
            <ac:graphicFrameMk id="10" creationId="{00000000-0000-0000-0000-000000000000}"/>
          </ac:graphicFrameMkLst>
        </pc:graphicFrameChg>
        <pc:graphicFrameChg chg="modGraphic">
          <ac:chgData name="Freddy Llanto" userId="ec3cc4ce2c78392a" providerId="LiveId" clId="{84C7E6C1-C529-4F21-9D69-317DF10C9412}" dt="2024-01-13T03:42:09.861" v="112" actId="5793"/>
          <ac:graphicFrameMkLst>
            <pc:docMk/>
            <pc:sldMk cId="507358431" sldId="280"/>
            <ac:graphicFrameMk id="12" creationId="{00000000-0000-0000-0000-000000000000}"/>
          </ac:graphicFrameMkLst>
        </pc:graphicFrameChg>
        <pc:graphicFrameChg chg="modGraphic">
          <ac:chgData name="Freddy Llanto" userId="ec3cc4ce2c78392a" providerId="LiveId" clId="{84C7E6C1-C529-4F21-9D69-317DF10C9412}" dt="2024-01-13T03:44:39.091" v="137" actId="20577"/>
          <ac:graphicFrameMkLst>
            <pc:docMk/>
            <pc:sldMk cId="507358431" sldId="280"/>
            <ac:graphicFrameMk id="14" creationId="{00000000-0000-0000-0000-000000000000}"/>
          </ac:graphicFrameMkLst>
        </pc:graphicFrameChg>
        <pc:graphicFrameChg chg="modGraphic">
          <ac:chgData name="Freddy Llanto" userId="ec3cc4ce2c78392a" providerId="LiveId" clId="{84C7E6C1-C529-4F21-9D69-317DF10C9412}" dt="2024-01-13T03:43:59.852" v="125" actId="20577"/>
          <ac:graphicFrameMkLst>
            <pc:docMk/>
            <pc:sldMk cId="507358431" sldId="280"/>
            <ac:graphicFrameMk id="15" creationId="{00000000-0000-0000-0000-000000000000}"/>
          </ac:graphicFrameMkLst>
        </pc:graphicFrameChg>
        <pc:graphicFrameChg chg="modGraphic">
          <ac:chgData name="Freddy Llanto" userId="ec3cc4ce2c78392a" providerId="LiveId" clId="{84C7E6C1-C529-4F21-9D69-317DF10C9412}" dt="2024-01-13T03:44:30.373" v="133" actId="113"/>
          <ac:graphicFrameMkLst>
            <pc:docMk/>
            <pc:sldMk cId="507358431" sldId="280"/>
            <ac:graphicFrameMk id="18" creationId="{00000000-0000-0000-0000-000000000000}"/>
          </ac:graphicFrameMkLst>
        </pc:graphicFrameChg>
        <pc:graphicFrameChg chg="mod modGraphic">
          <ac:chgData name="Freddy Llanto" userId="ec3cc4ce2c78392a" providerId="LiveId" clId="{84C7E6C1-C529-4F21-9D69-317DF10C9412}" dt="2024-01-13T03:45:31.945" v="146" actId="14100"/>
          <ac:graphicFrameMkLst>
            <pc:docMk/>
            <pc:sldMk cId="507358431" sldId="280"/>
            <ac:graphicFrameMk id="20" creationId="{00000000-0000-0000-0000-000000000000}"/>
          </ac:graphicFrameMkLst>
        </pc:graphicFrameChg>
        <pc:picChg chg="mod">
          <ac:chgData name="Freddy Llanto" userId="ec3cc4ce2c78392a" providerId="LiveId" clId="{84C7E6C1-C529-4F21-9D69-317DF10C9412}" dt="2024-01-13T03:46:55.874" v="150" actId="14100"/>
          <ac:picMkLst>
            <pc:docMk/>
            <pc:sldMk cId="507358431" sldId="280"/>
            <ac:picMk id="2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a:prstGeom prst="rect">
            <a:avLst/>
          </a:prstGeom>
        </p:spPr>
        <p:txBody>
          <a:bodyPr anchor="b">
            <a:normAutofit/>
          </a:bodyPr>
          <a:lstStyle>
            <a:lvl1pPr algn="ctr">
              <a:defRPr sz="487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7E3C03C-016B-4358-BC47-B74696D2CF27}" type="datetimeFigureOut">
              <a:rPr lang="es-PE" smtClean="0"/>
              <a:t>15/01/2024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50489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86666" y="365760"/>
            <a:ext cx="8543925" cy="132556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86666" y="1828801"/>
            <a:ext cx="8543925" cy="4351337"/>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E3C03C-016B-4358-BC47-B74696D2CF27}" type="datetimeFigureOut">
              <a:rPr lang="es-PE" smtClean="0"/>
              <a:t>15/01/2024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217241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81037" y="360363"/>
            <a:ext cx="6284119" cy="5811837"/>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7E3C03C-016B-4358-BC47-B74696D2CF27}" type="datetimeFigureOut">
              <a:rPr lang="es-PE" smtClean="0"/>
              <a:t>15/01/2024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14248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86666" y="365760"/>
            <a:ext cx="8543925" cy="1325562"/>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86666" y="1828801"/>
            <a:ext cx="8543925" cy="4351337"/>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E3C03C-016B-4358-BC47-B74696D2CF27}" type="datetimeFigureOut">
              <a:rPr lang="es-PE" smtClean="0"/>
              <a:t>15/01/2024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311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a:prstGeom prst="rect">
            <a:avLst/>
          </a:prstGeom>
        </p:spPr>
        <p:txBody>
          <a:bodyPr anchor="b">
            <a:normAutofit/>
          </a:bodyPr>
          <a:lstStyle>
            <a:lvl1pPr>
              <a:defRPr sz="4875"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78" y="4552634"/>
            <a:ext cx="8543925" cy="1500187"/>
          </a:xfrm>
          <a:prstGeom prst="rect">
            <a:avLst/>
          </a:prstGeo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7E3C03C-016B-4358-BC47-B74696D2CF27}" type="datetimeFigureOut">
              <a:rPr lang="es-PE" smtClean="0"/>
              <a:t>15/01/2024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165113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6666" y="365760"/>
            <a:ext cx="8543925" cy="1325562"/>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6666" y="1828801"/>
            <a:ext cx="4210050" cy="4351337"/>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8801"/>
            <a:ext cx="4210050" cy="4351337"/>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E3C03C-016B-4358-BC47-B74696D2CF27}" type="datetimeFigureOut">
              <a:rPr lang="es-PE" smtClean="0"/>
              <a:t>15/01/2024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338729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a:prstGeom prst="rect">
            <a:avLst/>
          </a:prstGeo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Editar el estilo de texto del patrón</a:t>
            </a:r>
          </a:p>
        </p:txBody>
      </p:sp>
      <p:sp>
        <p:nvSpPr>
          <p:cNvPr id="4" name="Content Placeholder 3"/>
          <p:cNvSpPr>
            <a:spLocks noGrp="1"/>
          </p:cNvSpPr>
          <p:nvPr>
            <p:ph sz="half" idx="2"/>
          </p:nvPr>
        </p:nvSpPr>
        <p:spPr>
          <a:xfrm>
            <a:off x="686665" y="2507551"/>
            <a:ext cx="4189413" cy="368052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3" y="1681851"/>
            <a:ext cx="4210051" cy="825698"/>
          </a:xfrm>
          <a:prstGeom prst="rect">
            <a:avLst/>
          </a:prstGeo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Editar el estilo de texto del patrón</a:t>
            </a:r>
          </a:p>
        </p:txBody>
      </p:sp>
      <p:sp>
        <p:nvSpPr>
          <p:cNvPr id="6" name="Content Placeholder 5"/>
          <p:cNvSpPr>
            <a:spLocks noGrp="1"/>
          </p:cNvSpPr>
          <p:nvPr>
            <p:ph sz="quarter" idx="4"/>
          </p:nvPr>
        </p:nvSpPr>
        <p:spPr>
          <a:xfrm>
            <a:off x="5014913" y="2507551"/>
            <a:ext cx="4210051" cy="3680525"/>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7E3C03C-016B-4358-BC47-B74696D2CF27}" type="datetimeFigureOut">
              <a:rPr lang="es-PE" smtClean="0"/>
              <a:t>15/01/2024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605AEA59-4C61-4D6C-B5A3-94E26D56DA70}" type="slidenum">
              <a:rPr lang="es-PE" smtClean="0"/>
              <a:t>‹Nº›</a:t>
            </a:fld>
            <a:endParaRPr lang="es-PE"/>
          </a:p>
        </p:txBody>
      </p:sp>
      <p:sp>
        <p:nvSpPr>
          <p:cNvPr id="10" name="Title 9"/>
          <p:cNvSpPr>
            <a:spLocks noGrp="1"/>
          </p:cNvSpPr>
          <p:nvPr>
            <p:ph type="title"/>
          </p:nvPr>
        </p:nvSpPr>
        <p:spPr>
          <a:xfrm>
            <a:off x="686666" y="365760"/>
            <a:ext cx="8543925" cy="1325562"/>
          </a:xfrm>
          <a:prstGeom prst="rect">
            <a:avLst/>
          </a:prstGeo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8104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E3C03C-016B-4358-BC47-B74696D2CF27}" type="datetimeFigureOut">
              <a:rPr lang="es-PE" smtClean="0"/>
              <a:t>15/01/2024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605AEA59-4C61-4D6C-B5A3-94E26D56DA70}" type="slidenum">
              <a:rPr lang="es-PE" smtClean="0"/>
              <a:t>‹Nº›</a:t>
            </a:fld>
            <a:endParaRPr lang="es-PE"/>
          </a:p>
        </p:txBody>
      </p:sp>
      <p:sp>
        <p:nvSpPr>
          <p:cNvPr id="6" name="Title 5"/>
          <p:cNvSpPr>
            <a:spLocks noGrp="1"/>
          </p:cNvSpPr>
          <p:nvPr>
            <p:ph type="title"/>
          </p:nvPr>
        </p:nvSpPr>
        <p:spPr>
          <a:xfrm>
            <a:off x="686666" y="365760"/>
            <a:ext cx="8543925" cy="1325562"/>
          </a:xfrm>
          <a:prstGeom prst="rect">
            <a:avLst/>
          </a:prstGeo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74550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3C03C-016B-4358-BC47-B74696D2CF27}" type="datetimeFigureOut">
              <a:rPr lang="es-PE" smtClean="0"/>
              <a:t>15/01/2024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47617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a:prstGeom prst="rect">
            <a:avLst/>
          </a:prstGeom>
        </p:spPr>
        <p:txBody>
          <a:bodyPr anchor="b">
            <a:normAutofit/>
          </a:bodyPr>
          <a:lstStyle>
            <a:lvl1pPr>
              <a:defRPr sz="26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0050" y="990600"/>
            <a:ext cx="5014913" cy="4876800"/>
          </a:xfrm>
          <a:prstGeom prst="rect">
            <a:avLst/>
          </a:prstGeo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3514" y="2057399"/>
            <a:ext cx="3194685" cy="3810001"/>
          </a:xfrm>
          <a:prstGeom prst="rect">
            <a:avLst/>
          </a:prstGeo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s-ES"/>
              <a:t>Editar el estilo de texto del patrón</a:t>
            </a:r>
          </a:p>
        </p:txBody>
      </p:sp>
      <p:sp>
        <p:nvSpPr>
          <p:cNvPr id="5" name="Date Placeholder 4"/>
          <p:cNvSpPr>
            <a:spLocks noGrp="1"/>
          </p:cNvSpPr>
          <p:nvPr>
            <p:ph type="dt" sz="half" idx="10"/>
          </p:nvPr>
        </p:nvSpPr>
        <p:spPr/>
        <p:txBody>
          <a:bodyPr/>
          <a:lstStyle/>
          <a:p>
            <a:fld id="{37E3C03C-016B-4358-BC47-B74696D2CF27}" type="datetimeFigureOut">
              <a:rPr lang="es-PE" smtClean="0"/>
              <a:t>15/01/2024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263772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a:prstGeom prst="rect">
            <a:avLst/>
          </a:prstGeom>
        </p:spPr>
        <p:txBody>
          <a:bodyPr anchor="b">
            <a:normAutofit/>
          </a:bodyPr>
          <a:lstStyle>
            <a:lvl1pPr>
              <a:defRPr sz="2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4210050" y="990600"/>
            <a:ext cx="5014913" cy="4876800"/>
          </a:xfrm>
          <a:prstGeom prst="rect">
            <a:avLst/>
          </a:prstGeo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3514" y="2057400"/>
            <a:ext cx="3194685" cy="3810000"/>
          </a:xfrm>
          <a:prstGeom prst="rect">
            <a:avLst/>
          </a:prstGeo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s-ES"/>
              <a:t>Editar el estilo de texto del patrón</a:t>
            </a:r>
          </a:p>
        </p:txBody>
      </p:sp>
      <p:sp>
        <p:nvSpPr>
          <p:cNvPr id="5" name="Date Placeholder 4"/>
          <p:cNvSpPr>
            <a:spLocks noGrp="1"/>
          </p:cNvSpPr>
          <p:nvPr>
            <p:ph type="dt" sz="half" idx="10"/>
          </p:nvPr>
        </p:nvSpPr>
        <p:spPr/>
        <p:txBody>
          <a:bodyPr/>
          <a:lstStyle/>
          <a:p>
            <a:fld id="{37E3C03C-016B-4358-BC47-B74696D2CF27}" type="datetimeFigureOut">
              <a:rPr lang="es-PE" smtClean="0"/>
              <a:t>15/01/2024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217894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37E3C03C-016B-4358-BC47-B74696D2CF27}" type="datetimeFigureOut">
              <a:rPr lang="es-PE" smtClean="0"/>
              <a:t>15/01/2024</a:t>
            </a:fld>
            <a:endParaRPr lang="es-PE"/>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lang="es-PE"/>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605AEA59-4C61-4D6C-B5A3-94E26D56DA70}" type="slidenum">
              <a:rPr lang="es-PE" smtClean="0"/>
              <a:t>‹Nº›</a:t>
            </a:fld>
            <a:endParaRPr lang="es-PE"/>
          </a:p>
        </p:txBody>
      </p:sp>
      <p:pic>
        <p:nvPicPr>
          <p:cNvPr id="2" name="Imagen 1">
            <a:extLst>
              <a:ext uri="{FF2B5EF4-FFF2-40B4-BE49-F238E27FC236}">
                <a16:creationId xmlns:a16="http://schemas.microsoft.com/office/drawing/2014/main" id="{526F860D-D3BB-4CB7-B48D-8E2B64A95A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11236" y="136524"/>
            <a:ext cx="1719850" cy="577447"/>
          </a:xfrm>
          <a:prstGeom prst="rect">
            <a:avLst/>
          </a:prstGeom>
        </p:spPr>
      </p:pic>
    </p:spTree>
    <p:extLst>
      <p:ext uri="{BB962C8B-B14F-4D97-AF65-F5344CB8AC3E}">
        <p14:creationId xmlns:p14="http://schemas.microsoft.com/office/powerpoint/2010/main" val="260968064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ec.gov/"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image" Target="../media/image42.jp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4E7257DB-3BB9-4921-AD19-34A9D885BC6E}"/>
              </a:ext>
            </a:extLst>
          </p:cNvPr>
          <p:cNvSpPr txBox="1"/>
          <p:nvPr/>
        </p:nvSpPr>
        <p:spPr>
          <a:xfrm>
            <a:off x="1223275" y="1453913"/>
            <a:ext cx="7994073" cy="1446550"/>
          </a:xfrm>
          <a:prstGeom prst="rect">
            <a:avLst/>
          </a:prstGeom>
          <a:noFill/>
        </p:spPr>
        <p:txBody>
          <a:bodyPr wrap="square" rtlCol="0">
            <a:spAutoFit/>
          </a:bodyPr>
          <a:lstStyle/>
          <a:p>
            <a:pPr algn="ctr"/>
            <a:r>
              <a:rPr lang="es-ES" sz="4400" b="1" dirty="0"/>
              <a:t>EXPERIENCIAS CONTABLES QUE VALEN LA PENA DIFUNDIR</a:t>
            </a:r>
            <a:endParaRPr lang="es-PE" sz="4400" b="1" dirty="0"/>
          </a:p>
        </p:txBody>
      </p:sp>
      <p:pic>
        <p:nvPicPr>
          <p:cNvPr id="13" name="Imagen 12">
            <a:extLst>
              <a:ext uri="{FF2B5EF4-FFF2-40B4-BE49-F238E27FC236}">
                <a16:creationId xmlns:a16="http://schemas.microsoft.com/office/drawing/2014/main" id="{213D82C4-3C94-4871-8935-9D3891FBE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803" y="3108281"/>
            <a:ext cx="6457015" cy="2167973"/>
          </a:xfrm>
          <a:prstGeom prst="rect">
            <a:avLst/>
          </a:prstGeom>
        </p:spPr>
      </p:pic>
      <p:sp>
        <p:nvSpPr>
          <p:cNvPr id="3" name="Rectángulo 2">
            <a:extLst>
              <a:ext uri="{FF2B5EF4-FFF2-40B4-BE49-F238E27FC236}">
                <a16:creationId xmlns:a16="http://schemas.microsoft.com/office/drawing/2014/main" id="{2693B24E-31E1-63C4-8DD2-4E15758037B2}"/>
              </a:ext>
            </a:extLst>
          </p:cNvPr>
          <p:cNvSpPr/>
          <p:nvPr/>
        </p:nvSpPr>
        <p:spPr>
          <a:xfrm>
            <a:off x="6553200" y="3108281"/>
            <a:ext cx="1895618" cy="16250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3ED1E827-5510-9622-D120-3383E4EAC4A9}"/>
              </a:ext>
            </a:extLst>
          </p:cNvPr>
          <p:cNvSpPr/>
          <p:nvPr/>
        </p:nvSpPr>
        <p:spPr>
          <a:xfrm>
            <a:off x="6468369" y="2989799"/>
            <a:ext cx="931665" cy="1862048"/>
          </a:xfrm>
          <a:prstGeom prst="rect">
            <a:avLst/>
          </a:prstGeom>
          <a:noFill/>
        </p:spPr>
        <p:txBody>
          <a:bodyPr wrap="none" lIns="91440" tIns="45720" rIns="91440" bIns="45720">
            <a:spAutoFit/>
          </a:bodyPr>
          <a:lstStyle/>
          <a:p>
            <a:pPr algn="ctr"/>
            <a:r>
              <a:rPr lang="es-ES" sz="11500" b="0" cap="none" spc="0" dirty="0">
                <a:ln w="0"/>
                <a:solidFill>
                  <a:schemeClr val="bg1"/>
                </a:solidFill>
                <a:effectLst>
                  <a:outerShdw blurRad="38100" dist="19050" dir="2700000" algn="tl" rotWithShape="0">
                    <a:schemeClr val="dk1">
                      <a:alpha val="40000"/>
                    </a:schemeClr>
                  </a:outerShdw>
                </a:effectLst>
              </a:rPr>
              <a:t>2</a:t>
            </a:r>
            <a:endParaRPr lang="es-ES" sz="8000" b="0" cap="none" spc="0" dirty="0">
              <a:ln w="0"/>
              <a:solidFill>
                <a:schemeClr val="bg1"/>
              </a:solidFill>
              <a:effectLst>
                <a:outerShdw blurRad="38100" dist="19050" dir="2700000" algn="tl" rotWithShape="0">
                  <a:schemeClr val="dk1">
                    <a:alpha val="40000"/>
                  </a:schemeClr>
                </a:outerShdw>
              </a:effectLst>
            </a:endParaRPr>
          </a:p>
        </p:txBody>
      </p:sp>
      <p:sp>
        <p:nvSpPr>
          <p:cNvPr id="6" name="Rectángulo 5">
            <a:extLst>
              <a:ext uri="{FF2B5EF4-FFF2-40B4-BE49-F238E27FC236}">
                <a16:creationId xmlns:a16="http://schemas.microsoft.com/office/drawing/2014/main" id="{3008AC29-EA05-874A-F8ED-C00C4D6B6907}"/>
              </a:ext>
            </a:extLst>
          </p:cNvPr>
          <p:cNvSpPr/>
          <p:nvPr/>
        </p:nvSpPr>
        <p:spPr>
          <a:xfrm>
            <a:off x="7611572" y="3018945"/>
            <a:ext cx="931665" cy="1862048"/>
          </a:xfrm>
          <a:prstGeom prst="rect">
            <a:avLst/>
          </a:prstGeom>
          <a:noFill/>
        </p:spPr>
        <p:txBody>
          <a:bodyPr wrap="none" lIns="91440" tIns="45720" rIns="91440" bIns="45720">
            <a:spAutoFit/>
          </a:bodyPr>
          <a:lstStyle/>
          <a:p>
            <a:pPr algn="ctr"/>
            <a:r>
              <a:rPr lang="es-ES" sz="11500" b="0" cap="none" spc="0" dirty="0">
                <a:ln w="0"/>
                <a:solidFill>
                  <a:schemeClr val="bg1"/>
                </a:solidFill>
                <a:effectLst>
                  <a:outerShdw blurRad="38100" dist="19050" dir="2700000" algn="tl" rotWithShape="0">
                    <a:schemeClr val="dk1">
                      <a:alpha val="40000"/>
                    </a:schemeClr>
                  </a:outerShdw>
                </a:effectLst>
              </a:rPr>
              <a:t>4</a:t>
            </a:r>
            <a:endParaRPr lang="es-ES" sz="8000" b="0" cap="none" spc="0" dirty="0">
              <a:ln w="0"/>
              <a:solidFill>
                <a:schemeClr val="bg1"/>
              </a:solidFill>
              <a:effectLst>
                <a:outerShdw blurRad="38100" dist="19050" dir="2700000" algn="tl" rotWithShape="0">
                  <a:schemeClr val="dk1">
                    <a:alpha val="40000"/>
                  </a:schemeClr>
                </a:outerShdw>
              </a:effectLst>
            </a:endParaRPr>
          </a:p>
        </p:txBody>
      </p:sp>
      <p:sp>
        <p:nvSpPr>
          <p:cNvPr id="7" name="Rectángulo 6">
            <a:extLst>
              <a:ext uri="{FF2B5EF4-FFF2-40B4-BE49-F238E27FC236}">
                <a16:creationId xmlns:a16="http://schemas.microsoft.com/office/drawing/2014/main" id="{717165BF-A758-269B-1528-867AA81D5281}"/>
              </a:ext>
            </a:extLst>
          </p:cNvPr>
          <p:cNvSpPr/>
          <p:nvPr/>
        </p:nvSpPr>
        <p:spPr>
          <a:xfrm>
            <a:off x="6849903" y="2989799"/>
            <a:ext cx="931665" cy="1862048"/>
          </a:xfrm>
          <a:prstGeom prst="rect">
            <a:avLst/>
          </a:prstGeom>
          <a:noFill/>
        </p:spPr>
        <p:txBody>
          <a:bodyPr wrap="none" lIns="91440" tIns="45720" rIns="91440" bIns="45720">
            <a:spAutoFit/>
          </a:bodyPr>
          <a:lstStyle/>
          <a:p>
            <a:pPr algn="ctr"/>
            <a:r>
              <a:rPr lang="es-ES" sz="11500" b="0" cap="none" spc="0" dirty="0">
                <a:ln w="0"/>
                <a:solidFill>
                  <a:schemeClr val="bg1"/>
                </a:solidFill>
                <a:effectLst>
                  <a:outerShdw blurRad="38100" dist="19050" dir="2700000" algn="tl" rotWithShape="0">
                    <a:schemeClr val="dk1">
                      <a:alpha val="40000"/>
                    </a:schemeClr>
                  </a:outerShdw>
                </a:effectLst>
              </a:rPr>
              <a:t>0</a:t>
            </a:r>
            <a:endParaRPr lang="es-ES" sz="8000" b="0" cap="none" spc="0" dirty="0">
              <a:ln w="0"/>
              <a:solidFill>
                <a:schemeClr val="bg1"/>
              </a:solidFill>
              <a:effectLst>
                <a:outerShdw blurRad="38100" dist="19050" dir="2700000" algn="tl" rotWithShape="0">
                  <a:schemeClr val="dk1">
                    <a:alpha val="40000"/>
                  </a:schemeClr>
                </a:outerShdw>
              </a:effectLst>
            </a:endParaRPr>
          </a:p>
        </p:txBody>
      </p:sp>
      <p:pic>
        <p:nvPicPr>
          <p:cNvPr id="9" name="Imagen 8">
            <a:extLst>
              <a:ext uri="{FF2B5EF4-FFF2-40B4-BE49-F238E27FC236}">
                <a16:creationId xmlns:a16="http://schemas.microsoft.com/office/drawing/2014/main" id="{D7B9AFD0-8717-3679-F554-E7ECCC433E4F}"/>
              </a:ext>
            </a:extLst>
          </p:cNvPr>
          <p:cNvPicPr>
            <a:picLocks noChangeAspect="1"/>
          </p:cNvPicPr>
          <p:nvPr/>
        </p:nvPicPr>
        <p:blipFill>
          <a:blip r:embed="rId3"/>
          <a:stretch>
            <a:fillRect/>
          </a:stretch>
        </p:blipFill>
        <p:spPr>
          <a:xfrm>
            <a:off x="7676839" y="-16306"/>
            <a:ext cx="2229161" cy="1038370"/>
          </a:xfrm>
          <a:prstGeom prst="rect">
            <a:avLst/>
          </a:prstGeom>
        </p:spPr>
      </p:pic>
      <p:sp>
        <p:nvSpPr>
          <p:cNvPr id="10" name="Rectángulo 9">
            <a:extLst>
              <a:ext uri="{FF2B5EF4-FFF2-40B4-BE49-F238E27FC236}">
                <a16:creationId xmlns:a16="http://schemas.microsoft.com/office/drawing/2014/main" id="{76CE01A1-6830-2CA3-F90A-F88BDA6610AF}"/>
              </a:ext>
            </a:extLst>
          </p:cNvPr>
          <p:cNvSpPr/>
          <p:nvPr/>
        </p:nvSpPr>
        <p:spPr>
          <a:xfrm>
            <a:off x="7267827" y="2998543"/>
            <a:ext cx="931665" cy="1862048"/>
          </a:xfrm>
          <a:prstGeom prst="rect">
            <a:avLst/>
          </a:prstGeom>
          <a:noFill/>
        </p:spPr>
        <p:txBody>
          <a:bodyPr wrap="none" lIns="91440" tIns="45720" rIns="91440" bIns="45720">
            <a:spAutoFit/>
          </a:bodyPr>
          <a:lstStyle/>
          <a:p>
            <a:pPr algn="ctr"/>
            <a:r>
              <a:rPr lang="es-ES" sz="11500" b="0" cap="none" spc="0" dirty="0">
                <a:ln w="0"/>
                <a:solidFill>
                  <a:schemeClr val="bg1"/>
                </a:solidFill>
                <a:effectLst>
                  <a:outerShdw blurRad="38100" dist="19050" dir="2700000" algn="tl" rotWithShape="0">
                    <a:schemeClr val="dk1">
                      <a:alpha val="40000"/>
                    </a:schemeClr>
                  </a:outerShdw>
                </a:effectLst>
              </a:rPr>
              <a:t>2</a:t>
            </a:r>
            <a:endParaRPr lang="es-ES" sz="8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421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8" y="818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277586" y="1240971"/>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sp>
        <p:nvSpPr>
          <p:cNvPr id="3" name="Rectángulo 2"/>
          <p:cNvSpPr/>
          <p:nvPr/>
        </p:nvSpPr>
        <p:spPr>
          <a:xfrm>
            <a:off x="1349828" y="1012371"/>
            <a:ext cx="7385957" cy="3693319"/>
          </a:xfrm>
          <a:prstGeom prst="rect">
            <a:avLst/>
          </a:prstGeom>
        </p:spPr>
        <p:txBody>
          <a:bodyPr wrap="square">
            <a:spAutoFit/>
          </a:bodyPr>
          <a:lstStyle/>
          <a:p>
            <a:pPr algn="just"/>
            <a:r>
              <a:rPr lang="en-US" b="1" i="1" dirty="0">
                <a:solidFill>
                  <a:srgbClr val="1D2129"/>
                </a:solidFill>
                <a:latin typeface="Helvetica" panose="020B0604020202020204" pitchFamily="34" charset="0"/>
                <a:hlinkClick r:id="rId2"/>
              </a:rPr>
              <a:t>https://www.sec.gov/</a:t>
            </a:r>
            <a:endParaRPr lang="en-US" b="1" i="1" dirty="0">
              <a:solidFill>
                <a:srgbClr val="1D2129"/>
              </a:solidFill>
              <a:latin typeface="Helvetica" panose="020B0604020202020204" pitchFamily="34" charset="0"/>
            </a:endParaRPr>
          </a:p>
          <a:p>
            <a:pPr algn="just"/>
            <a:endParaRPr lang="en-US" b="1" i="1" dirty="0">
              <a:solidFill>
                <a:srgbClr val="1D2129"/>
              </a:solidFill>
              <a:latin typeface="Helvetica" panose="020B0604020202020204" pitchFamily="34" charset="0"/>
            </a:endParaRPr>
          </a:p>
          <a:p>
            <a:pPr algn="just"/>
            <a:r>
              <a:rPr lang="en-US" b="1" i="1" dirty="0">
                <a:solidFill>
                  <a:srgbClr val="1D2129"/>
                </a:solidFill>
                <a:latin typeface="Helvetica" panose="020B0604020202020204" pitchFamily="34" charset="0"/>
              </a:rPr>
              <a:t>ACCOUNTING STANDARD CODIFICATION</a:t>
            </a:r>
          </a:p>
          <a:p>
            <a:pPr algn="just"/>
            <a:endParaRPr lang="en-US" i="1" dirty="0">
              <a:solidFill>
                <a:srgbClr val="1D2129"/>
              </a:solidFill>
              <a:latin typeface="Helvetica" panose="020B0604020202020204" pitchFamily="34" charset="0"/>
            </a:endParaRPr>
          </a:p>
          <a:p>
            <a:pPr algn="just"/>
            <a:r>
              <a:rPr lang="en-US" i="1" dirty="0">
                <a:solidFill>
                  <a:srgbClr val="1D2129"/>
                </a:solidFill>
                <a:latin typeface="Helvetica" panose="020B0604020202020204" pitchFamily="34" charset="0"/>
              </a:rPr>
              <a:t>ASC 410-20 requires us to estimate our obligation upon the termination or nonrenewal of a lease, to dismantle and remove our billboard structures from the leased land. Due to the high rate of lease renewals over a long period of time, our calculation assumes all related assets will be removed at some period over the next 50 years. An estimate of third-party cost information is used with respect to the dismantling of the structures. The interest rate used to calculate the present value of such costs over the retirement period is based on an estimated risk-adjusted credit rate for the same period.</a:t>
            </a:r>
            <a:endParaRPr lang="es-PE" dirty="0"/>
          </a:p>
        </p:txBody>
      </p:sp>
      <p:graphicFrame>
        <p:nvGraphicFramePr>
          <p:cNvPr id="8" name="Tabla 7"/>
          <p:cNvGraphicFramePr>
            <a:graphicFrameLocks noGrp="1"/>
          </p:cNvGraphicFramePr>
          <p:nvPr>
            <p:extLst>
              <p:ext uri="{D42A27DB-BD31-4B8C-83A1-F6EECF244321}">
                <p14:modId xmlns:p14="http://schemas.microsoft.com/office/powerpoint/2010/main" val="640456179"/>
              </p:ext>
            </p:extLst>
          </p:nvPr>
        </p:nvGraphicFramePr>
        <p:xfrm>
          <a:off x="1740806" y="4821169"/>
          <a:ext cx="6603999" cy="1112520"/>
        </p:xfrm>
        <a:graphic>
          <a:graphicData uri="http://schemas.openxmlformats.org/drawingml/2006/table">
            <a:tbl>
              <a:tblPr firstRow="1" bandRow="1">
                <a:tableStyleId>{5C22544A-7EE6-4342-B048-85BDC9FD1C3A}</a:tableStyleId>
              </a:tblPr>
              <a:tblGrid>
                <a:gridCol w="4153808">
                  <a:extLst>
                    <a:ext uri="{9D8B030D-6E8A-4147-A177-3AD203B41FA5}">
                      <a16:colId xmlns:a16="http://schemas.microsoft.com/office/drawing/2014/main" val="1044151677"/>
                    </a:ext>
                  </a:extLst>
                </a:gridCol>
                <a:gridCol w="1094015">
                  <a:extLst>
                    <a:ext uri="{9D8B030D-6E8A-4147-A177-3AD203B41FA5}">
                      <a16:colId xmlns:a16="http://schemas.microsoft.com/office/drawing/2014/main" val="3970473543"/>
                    </a:ext>
                  </a:extLst>
                </a:gridCol>
                <a:gridCol w="1356176">
                  <a:extLst>
                    <a:ext uri="{9D8B030D-6E8A-4147-A177-3AD203B41FA5}">
                      <a16:colId xmlns:a16="http://schemas.microsoft.com/office/drawing/2014/main" val="717442276"/>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2049981266"/>
                  </a:ext>
                </a:extLst>
              </a:tr>
              <a:tr h="370840">
                <a:tc>
                  <a:txBody>
                    <a:bodyPr/>
                    <a:lstStyle/>
                    <a:p>
                      <a:r>
                        <a:rPr lang="es-PE" sz="1600" dirty="0"/>
                        <a:t>Propiedad</a:t>
                      </a:r>
                      <a:r>
                        <a:rPr lang="es-PE" sz="1600" baseline="0" dirty="0"/>
                        <a:t>, planta y equipo</a:t>
                      </a:r>
                      <a:endParaRPr lang="es-PE" sz="1600" dirty="0"/>
                    </a:p>
                  </a:txBody>
                  <a:tcPr/>
                </a:tc>
                <a:tc>
                  <a:txBody>
                    <a:bodyPr/>
                    <a:lstStyle/>
                    <a:p>
                      <a:pPr algn="r"/>
                      <a:r>
                        <a:rPr lang="es-PE" sz="1600" dirty="0"/>
                        <a:t>1,000,000</a:t>
                      </a:r>
                    </a:p>
                  </a:txBody>
                  <a:tcPr/>
                </a:tc>
                <a:tc>
                  <a:txBody>
                    <a:bodyPr/>
                    <a:lstStyle/>
                    <a:p>
                      <a:pPr algn="r"/>
                      <a:endParaRPr lang="es-PE" sz="1600" dirty="0"/>
                    </a:p>
                  </a:txBody>
                  <a:tcPr/>
                </a:tc>
                <a:extLst>
                  <a:ext uri="{0D108BD9-81ED-4DB2-BD59-A6C34878D82A}">
                    <a16:rowId xmlns:a16="http://schemas.microsoft.com/office/drawing/2014/main" val="3399619154"/>
                  </a:ext>
                </a:extLst>
              </a:tr>
              <a:tr h="370840">
                <a:tc>
                  <a:txBody>
                    <a:bodyPr/>
                    <a:lstStyle/>
                    <a:p>
                      <a:r>
                        <a:rPr lang="es-PE" sz="1600" dirty="0"/>
                        <a:t>Provisión por  retiro de activos</a:t>
                      </a:r>
                    </a:p>
                  </a:txBody>
                  <a:tcPr/>
                </a:tc>
                <a:tc>
                  <a:txBody>
                    <a:bodyPr/>
                    <a:lstStyle/>
                    <a:p>
                      <a:pPr algn="r"/>
                      <a:endParaRPr lang="es-PE" sz="1600" dirty="0"/>
                    </a:p>
                  </a:txBody>
                  <a:tcPr/>
                </a:tc>
                <a:tc>
                  <a:txBody>
                    <a:bodyPr/>
                    <a:lstStyle/>
                    <a:p>
                      <a:pPr algn="r"/>
                      <a:r>
                        <a:rPr lang="es-PE" sz="1600" dirty="0"/>
                        <a:t>1,000,0000</a:t>
                      </a:r>
                    </a:p>
                  </a:txBody>
                  <a:tcPr/>
                </a:tc>
                <a:extLst>
                  <a:ext uri="{0D108BD9-81ED-4DB2-BD59-A6C34878D82A}">
                    <a16:rowId xmlns:a16="http://schemas.microsoft.com/office/drawing/2014/main" val="933069179"/>
                  </a:ext>
                </a:extLst>
              </a:tr>
            </a:tbl>
          </a:graphicData>
        </a:graphic>
      </p:graphicFrame>
    </p:spTree>
    <p:extLst>
      <p:ext uri="{BB962C8B-B14F-4D97-AF65-F5344CB8AC3E}">
        <p14:creationId xmlns:p14="http://schemas.microsoft.com/office/powerpoint/2010/main" val="300601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065" y="46333"/>
            <a:ext cx="16974065" cy="12730549"/>
          </a:xfrm>
          <a:prstGeom prst="rect">
            <a:avLst/>
          </a:prstGeom>
        </p:spPr>
      </p:pic>
      <p:sp>
        <p:nvSpPr>
          <p:cNvPr id="2" name="CuadroTexto 1"/>
          <p:cNvSpPr txBox="1"/>
          <p:nvPr/>
        </p:nvSpPr>
        <p:spPr>
          <a:xfrm>
            <a:off x="81888" y="818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87086" y="574221"/>
            <a:ext cx="4147457" cy="646331"/>
          </a:xfrm>
          <a:prstGeom prst="rect">
            <a:avLst/>
          </a:prstGeom>
          <a:noFill/>
        </p:spPr>
        <p:txBody>
          <a:bodyPr wrap="square" rtlCol="0">
            <a:spAutoFit/>
          </a:bodyPr>
          <a:lstStyle/>
          <a:p>
            <a:r>
              <a:rPr lang="es-PE" sz="3600" i="1" dirty="0">
                <a:solidFill>
                  <a:schemeClr val="bg1"/>
                </a:solidFill>
              </a:rPr>
              <a:t>FINALMENTE….</a:t>
            </a:r>
          </a:p>
        </p:txBody>
      </p:sp>
    </p:spTree>
    <p:extLst>
      <p:ext uri="{BB962C8B-B14F-4D97-AF65-F5344CB8AC3E}">
        <p14:creationId xmlns:p14="http://schemas.microsoft.com/office/powerpoint/2010/main" val="50902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94" y="0"/>
            <a:ext cx="12224348" cy="6868030"/>
          </a:xfrm>
          <a:prstGeom prst="rect">
            <a:avLst/>
          </a:prstGeom>
        </p:spPr>
      </p:pic>
      <p:sp>
        <p:nvSpPr>
          <p:cNvPr id="2" name="CuadroTexto 1"/>
          <p:cNvSpPr txBox="1"/>
          <p:nvPr/>
        </p:nvSpPr>
        <p:spPr>
          <a:xfrm>
            <a:off x="81888" y="81886"/>
            <a:ext cx="8461612" cy="461665"/>
          </a:xfrm>
          <a:prstGeom prst="rect">
            <a:avLst/>
          </a:prstGeom>
          <a:solidFill>
            <a:schemeClr val="bg2"/>
          </a:solidFill>
        </p:spPr>
        <p:txBody>
          <a:bodyPr wrap="square" rtlCol="0">
            <a:spAutoFit/>
          </a:bodyPr>
          <a:lstStyle/>
          <a:p>
            <a:r>
              <a:rPr lang="es-PE" sz="2400" b="1" dirty="0">
                <a:solidFill>
                  <a:srgbClr val="002060"/>
                </a:solidFill>
              </a:rPr>
              <a:t>Experiencia N° 3</a:t>
            </a:r>
            <a:r>
              <a:rPr lang="es-PE" sz="2400" b="1" dirty="0">
                <a:solidFill>
                  <a:srgbClr val="0070C0"/>
                </a:solidFill>
              </a:rPr>
              <a:t>:</a:t>
            </a:r>
            <a:r>
              <a:rPr lang="es-PE" dirty="0"/>
              <a:t> </a:t>
            </a:r>
            <a:r>
              <a:rPr lang="es-PE" sz="2000" b="1" dirty="0">
                <a:solidFill>
                  <a:srgbClr val="0070C0"/>
                </a:solidFill>
              </a:rPr>
              <a:t>La triste historia del Oro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15" y="1119807"/>
            <a:ext cx="3612420" cy="5171967"/>
          </a:xfrm>
          <a:prstGeom prst="rect">
            <a:avLst/>
          </a:prstGeom>
        </p:spPr>
      </p:pic>
      <p:sp>
        <p:nvSpPr>
          <p:cNvPr id="5" name="CuadroTexto 4"/>
          <p:cNvSpPr txBox="1"/>
          <p:nvPr/>
        </p:nvSpPr>
        <p:spPr>
          <a:xfrm>
            <a:off x="3793705" y="1068487"/>
            <a:ext cx="6734247" cy="707886"/>
          </a:xfrm>
          <a:prstGeom prst="rect">
            <a:avLst/>
          </a:prstGeom>
          <a:noFill/>
        </p:spPr>
        <p:txBody>
          <a:bodyPr wrap="square" rtlCol="0">
            <a:spAutoFit/>
          </a:bodyPr>
          <a:lstStyle/>
          <a:p>
            <a:r>
              <a:rPr lang="es-PE" sz="4000" b="1" i="1" dirty="0"/>
              <a:t>Primero en Latinoamérica</a:t>
            </a:r>
          </a:p>
        </p:txBody>
      </p:sp>
      <p:sp>
        <p:nvSpPr>
          <p:cNvPr id="6" name="CuadroTexto 5"/>
          <p:cNvSpPr txBox="1"/>
          <p:nvPr/>
        </p:nvSpPr>
        <p:spPr>
          <a:xfrm>
            <a:off x="3768992" y="1845228"/>
            <a:ext cx="5568593" cy="707886"/>
          </a:xfrm>
          <a:prstGeom prst="rect">
            <a:avLst/>
          </a:prstGeom>
          <a:noFill/>
        </p:spPr>
        <p:txBody>
          <a:bodyPr wrap="square" rtlCol="0">
            <a:spAutoFit/>
          </a:bodyPr>
          <a:lstStyle/>
          <a:p>
            <a:r>
              <a:rPr lang="es-PE" sz="4000" b="1" i="1" dirty="0"/>
              <a:t>Sexto en el mundo</a:t>
            </a:r>
          </a:p>
        </p:txBody>
      </p:sp>
    </p:spTree>
    <p:extLst>
      <p:ext uri="{BB962C8B-B14F-4D97-AF65-F5344CB8AC3E}">
        <p14:creationId xmlns:p14="http://schemas.microsoft.com/office/powerpoint/2010/main" val="17536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48" y="0"/>
            <a:ext cx="12224348" cy="6868030"/>
          </a:xfrm>
          <a:prstGeom prst="rect">
            <a:avLst/>
          </a:prstGeom>
        </p:spPr>
      </p:pic>
      <p:sp>
        <p:nvSpPr>
          <p:cNvPr id="2" name="CuadroTexto 1"/>
          <p:cNvSpPr txBox="1"/>
          <p:nvPr/>
        </p:nvSpPr>
        <p:spPr>
          <a:xfrm>
            <a:off x="81888" y="81886"/>
            <a:ext cx="8461612" cy="461665"/>
          </a:xfrm>
          <a:prstGeom prst="rect">
            <a:avLst/>
          </a:prstGeom>
          <a:solidFill>
            <a:schemeClr val="bg2"/>
          </a:solidFill>
        </p:spPr>
        <p:txBody>
          <a:bodyPr wrap="square" rtlCol="0">
            <a:spAutoFit/>
          </a:bodyPr>
          <a:lstStyle/>
          <a:p>
            <a:r>
              <a:rPr lang="es-PE" sz="2400" b="1" dirty="0">
                <a:solidFill>
                  <a:srgbClr val="002060"/>
                </a:solidFill>
              </a:rPr>
              <a:t>Experiencia N° 3</a:t>
            </a:r>
            <a:r>
              <a:rPr lang="es-PE" sz="2400" b="1" dirty="0">
                <a:solidFill>
                  <a:srgbClr val="0070C0"/>
                </a:solidFill>
              </a:rPr>
              <a:t>:</a:t>
            </a:r>
            <a:r>
              <a:rPr lang="es-PE" dirty="0"/>
              <a:t> </a:t>
            </a:r>
            <a:r>
              <a:rPr lang="es-PE" sz="2000" b="1" dirty="0">
                <a:solidFill>
                  <a:srgbClr val="0070C0"/>
                </a:solidFill>
              </a:rPr>
              <a:t>La triste historia del Oro</a:t>
            </a:r>
          </a:p>
        </p:txBody>
      </p:sp>
      <p:pic>
        <p:nvPicPr>
          <p:cNvPr id="23" name="Imagen 22"/>
          <p:cNvPicPr>
            <a:picLocks noChangeAspect="1"/>
          </p:cNvPicPr>
          <p:nvPr/>
        </p:nvPicPr>
        <p:blipFill>
          <a:blip r:embed="rId3"/>
          <a:stretch>
            <a:fillRect/>
          </a:stretch>
        </p:blipFill>
        <p:spPr>
          <a:xfrm>
            <a:off x="81888" y="792696"/>
            <a:ext cx="2799501" cy="5558678"/>
          </a:xfrm>
          <a:prstGeom prst="rect">
            <a:avLst/>
          </a:prstGeom>
        </p:spPr>
      </p:pic>
      <p:pic>
        <p:nvPicPr>
          <p:cNvPr id="24" name="Imagen 23"/>
          <p:cNvPicPr>
            <a:picLocks noChangeAspect="1"/>
          </p:cNvPicPr>
          <p:nvPr/>
        </p:nvPicPr>
        <p:blipFill>
          <a:blip r:embed="rId4"/>
          <a:stretch>
            <a:fillRect/>
          </a:stretch>
        </p:blipFill>
        <p:spPr>
          <a:xfrm>
            <a:off x="2881389" y="792696"/>
            <a:ext cx="3102036" cy="5855239"/>
          </a:xfrm>
          <a:prstGeom prst="rect">
            <a:avLst/>
          </a:prstGeom>
        </p:spPr>
      </p:pic>
      <p:graphicFrame>
        <p:nvGraphicFramePr>
          <p:cNvPr id="25" name="Tabla 24"/>
          <p:cNvGraphicFramePr>
            <a:graphicFrameLocks noGrp="1"/>
          </p:cNvGraphicFramePr>
          <p:nvPr>
            <p:extLst>
              <p:ext uri="{D42A27DB-BD31-4B8C-83A1-F6EECF244321}">
                <p14:modId xmlns:p14="http://schemas.microsoft.com/office/powerpoint/2010/main" val="4046845363"/>
              </p:ext>
            </p:extLst>
          </p:nvPr>
        </p:nvGraphicFramePr>
        <p:xfrm>
          <a:off x="81888" y="4193288"/>
          <a:ext cx="7529874" cy="378712"/>
        </p:xfrm>
        <a:graphic>
          <a:graphicData uri="http://schemas.openxmlformats.org/drawingml/2006/table">
            <a:tbl>
              <a:tblPr firstRow="1" bandRow="1">
                <a:tableStyleId>{5C22544A-7EE6-4342-B048-85BDC9FD1C3A}</a:tableStyleId>
              </a:tblPr>
              <a:tblGrid>
                <a:gridCol w="5972923">
                  <a:extLst>
                    <a:ext uri="{9D8B030D-6E8A-4147-A177-3AD203B41FA5}">
                      <a16:colId xmlns:a16="http://schemas.microsoft.com/office/drawing/2014/main" val="3617995151"/>
                    </a:ext>
                  </a:extLst>
                </a:gridCol>
                <a:gridCol w="1556951">
                  <a:extLst>
                    <a:ext uri="{9D8B030D-6E8A-4147-A177-3AD203B41FA5}">
                      <a16:colId xmlns:a16="http://schemas.microsoft.com/office/drawing/2014/main" val="3799650229"/>
                    </a:ext>
                  </a:extLst>
                </a:gridCol>
              </a:tblGrid>
              <a:tr h="378712">
                <a:tc>
                  <a:txBody>
                    <a:bodyPr/>
                    <a:lstStyle/>
                    <a:p>
                      <a:r>
                        <a:rPr lang="es-PE" sz="1800" dirty="0"/>
                        <a:t>Año 2007</a:t>
                      </a:r>
                    </a:p>
                  </a:txBody>
                  <a:tcPr>
                    <a:solidFill>
                      <a:schemeClr val="tx1"/>
                    </a:solidFill>
                  </a:tcPr>
                </a:tc>
                <a:tc>
                  <a:txBody>
                    <a:bodyPr/>
                    <a:lstStyle/>
                    <a:p>
                      <a:pPr algn="r"/>
                      <a:r>
                        <a:rPr lang="es-PE" sz="1800" dirty="0"/>
                        <a:t>600,000,000</a:t>
                      </a:r>
                    </a:p>
                  </a:txBody>
                  <a:tcPr>
                    <a:solidFill>
                      <a:schemeClr val="tx1"/>
                    </a:solidFill>
                  </a:tcPr>
                </a:tc>
                <a:extLst>
                  <a:ext uri="{0D108BD9-81ED-4DB2-BD59-A6C34878D82A}">
                    <a16:rowId xmlns:a16="http://schemas.microsoft.com/office/drawing/2014/main" val="2408275746"/>
                  </a:ext>
                </a:extLst>
              </a:tr>
            </a:tbl>
          </a:graphicData>
        </a:graphic>
      </p:graphicFrame>
      <p:sp>
        <p:nvSpPr>
          <p:cNvPr id="26" name="Rectángulo 25"/>
          <p:cNvSpPr/>
          <p:nvPr/>
        </p:nvSpPr>
        <p:spPr>
          <a:xfrm>
            <a:off x="6067000" y="792696"/>
            <a:ext cx="3839000" cy="3108543"/>
          </a:xfrm>
          <a:prstGeom prst="rect">
            <a:avLst/>
          </a:prstGeom>
          <a:solidFill>
            <a:srgbClr val="000000">
              <a:alpha val="34902"/>
            </a:srgbClr>
          </a:solidFill>
        </p:spPr>
        <p:txBody>
          <a:bodyPr wrap="square">
            <a:spAutoFit/>
          </a:bodyPr>
          <a:lstStyle/>
          <a:p>
            <a:r>
              <a:rPr lang="es-PE" sz="2800" b="1" i="1" dirty="0">
                <a:solidFill>
                  <a:schemeClr val="bg1"/>
                </a:solidFill>
              </a:rPr>
              <a:t>Un activo es un recurso controlado por la entidad como resultado de sucesos pasados, del que la entidad espera obtener, en el futuro, beneficios económicos. </a:t>
            </a:r>
          </a:p>
        </p:txBody>
      </p:sp>
    </p:spTree>
    <p:extLst>
      <p:ext uri="{BB962C8B-B14F-4D97-AF65-F5344CB8AC3E}">
        <p14:creationId xmlns:p14="http://schemas.microsoft.com/office/powerpoint/2010/main" val="30607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6" y="0"/>
            <a:ext cx="10296096" cy="6858000"/>
          </a:xfrm>
          <a:prstGeom prst="rect">
            <a:avLst/>
          </a:prstGeom>
        </p:spPr>
      </p:pic>
      <p:sp>
        <p:nvSpPr>
          <p:cNvPr id="2" name="CuadroTexto 1"/>
          <p:cNvSpPr txBox="1"/>
          <p:nvPr/>
        </p:nvSpPr>
        <p:spPr>
          <a:xfrm>
            <a:off x="95534"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5</a:t>
            </a:r>
            <a:r>
              <a:rPr lang="es-PE" sz="2400" b="1" dirty="0">
                <a:solidFill>
                  <a:srgbClr val="0070C0"/>
                </a:solidFill>
              </a:rPr>
              <a:t>:</a:t>
            </a:r>
            <a:r>
              <a:rPr lang="es-PE" dirty="0"/>
              <a:t> </a:t>
            </a:r>
            <a:r>
              <a:rPr lang="es-PE" sz="2000" b="1" dirty="0">
                <a:solidFill>
                  <a:srgbClr val="0070C0"/>
                </a:solidFill>
              </a:rPr>
              <a:t>La estadística y las provisiones imposibles</a:t>
            </a:r>
          </a:p>
        </p:txBody>
      </p:sp>
      <p:sp>
        <p:nvSpPr>
          <p:cNvPr id="10" name="Rectángulo 9"/>
          <p:cNvSpPr/>
          <p:nvPr/>
        </p:nvSpPr>
        <p:spPr>
          <a:xfrm>
            <a:off x="716692" y="5379474"/>
            <a:ext cx="8229600" cy="1384995"/>
          </a:xfrm>
          <a:prstGeom prst="rect">
            <a:avLst/>
          </a:prstGeom>
        </p:spPr>
        <p:txBody>
          <a:bodyPr wrap="square">
            <a:spAutoFit/>
          </a:bodyPr>
          <a:lstStyle/>
          <a:p>
            <a:pPr algn="ctr"/>
            <a:r>
              <a:rPr lang="es-PE" sz="2800" b="1" i="1" dirty="0">
                <a:solidFill>
                  <a:schemeClr val="bg1"/>
                </a:solidFill>
              </a:rPr>
              <a:t>Una provisión es un pasivo en el que existe incertidumbre acerca de su cuantía o vencimiento. </a:t>
            </a:r>
          </a:p>
          <a:p>
            <a:pPr algn="ctr"/>
            <a:r>
              <a:rPr lang="es-PE" sz="2800" b="1" i="1" dirty="0">
                <a:solidFill>
                  <a:schemeClr val="bg1"/>
                </a:solidFill>
              </a:rPr>
              <a:t>Párrafo 10, NIC 37</a:t>
            </a:r>
          </a:p>
        </p:txBody>
      </p:sp>
    </p:spTree>
    <p:extLst>
      <p:ext uri="{BB962C8B-B14F-4D97-AF65-F5344CB8AC3E}">
        <p14:creationId xmlns:p14="http://schemas.microsoft.com/office/powerpoint/2010/main" val="17679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6" y="0"/>
            <a:ext cx="10296096" cy="6858000"/>
          </a:xfrm>
          <a:prstGeom prst="rect">
            <a:avLst/>
          </a:prstGeom>
        </p:spPr>
      </p:pic>
      <p:sp>
        <p:nvSpPr>
          <p:cNvPr id="2" name="CuadroTexto 1"/>
          <p:cNvSpPr txBox="1"/>
          <p:nvPr/>
        </p:nvSpPr>
        <p:spPr>
          <a:xfrm>
            <a:off x="95534"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5</a:t>
            </a:r>
            <a:r>
              <a:rPr lang="es-PE" sz="2400" b="1" dirty="0">
                <a:solidFill>
                  <a:srgbClr val="0070C0"/>
                </a:solidFill>
              </a:rPr>
              <a:t>:</a:t>
            </a:r>
            <a:r>
              <a:rPr lang="es-PE" dirty="0"/>
              <a:t> </a:t>
            </a:r>
            <a:r>
              <a:rPr lang="es-PE" sz="2000" b="1" dirty="0">
                <a:solidFill>
                  <a:srgbClr val="0070C0"/>
                </a:solidFill>
              </a:rPr>
              <a:t>La estadística y las provisiones imposibles</a:t>
            </a:r>
          </a:p>
        </p:txBody>
      </p:sp>
      <p:sp>
        <p:nvSpPr>
          <p:cNvPr id="11" name="Rectángulo 10"/>
          <p:cNvSpPr/>
          <p:nvPr/>
        </p:nvSpPr>
        <p:spPr>
          <a:xfrm>
            <a:off x="-409146" y="4795897"/>
            <a:ext cx="10296096" cy="2062103"/>
          </a:xfrm>
          <a:prstGeom prst="rect">
            <a:avLst/>
          </a:prstGeom>
          <a:solidFill>
            <a:srgbClr val="000000">
              <a:alpha val="43922"/>
            </a:srgbClr>
          </a:solidFill>
        </p:spPr>
        <p:txBody>
          <a:bodyPr wrap="square">
            <a:spAutoFit/>
          </a:bodyPr>
          <a:lstStyle/>
          <a:p>
            <a:pPr algn="ctr"/>
            <a:r>
              <a:rPr lang="es-PE" sz="2000" b="1" i="1" dirty="0">
                <a:solidFill>
                  <a:schemeClr val="bg1"/>
                </a:solidFill>
              </a:rPr>
              <a:t>Las incertidumbres que rodean al importe a reconocer como provisión se tratan de diferentes formas, atendiendo a las circunstancias particulares de cada caso. En el caso de que la provisión, que se está midiendo, se refiera a una población importante de casos individuales, la obligación presente se estimará promediando todos los posibles desenlaces por sus probabilidades asociadas. El nombre de este método estadístico es el de “valor esperado”. </a:t>
            </a:r>
          </a:p>
          <a:p>
            <a:pPr algn="ctr"/>
            <a:r>
              <a:rPr lang="es-PE" sz="2400" b="1" i="1" dirty="0">
                <a:solidFill>
                  <a:schemeClr val="bg1"/>
                </a:solidFill>
              </a:rPr>
              <a:t>Párrafo 39, NIC 37</a:t>
            </a:r>
          </a:p>
        </p:txBody>
      </p:sp>
    </p:spTree>
    <p:extLst>
      <p:ext uri="{BB962C8B-B14F-4D97-AF65-F5344CB8AC3E}">
        <p14:creationId xmlns:p14="http://schemas.microsoft.com/office/powerpoint/2010/main" val="25514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6" y="0"/>
            <a:ext cx="10296096" cy="6858000"/>
          </a:xfrm>
          <a:prstGeom prst="rect">
            <a:avLst/>
          </a:prstGeom>
        </p:spPr>
      </p:pic>
      <p:sp>
        <p:nvSpPr>
          <p:cNvPr id="2" name="CuadroTexto 1"/>
          <p:cNvSpPr txBox="1"/>
          <p:nvPr/>
        </p:nvSpPr>
        <p:spPr>
          <a:xfrm>
            <a:off x="95534"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5</a:t>
            </a:r>
            <a:r>
              <a:rPr lang="es-PE" sz="2400" b="1" dirty="0">
                <a:solidFill>
                  <a:srgbClr val="0070C0"/>
                </a:solidFill>
              </a:rPr>
              <a:t>:</a:t>
            </a:r>
            <a:r>
              <a:rPr lang="es-PE" dirty="0"/>
              <a:t> </a:t>
            </a:r>
            <a:r>
              <a:rPr lang="es-PE" sz="2000" b="1" dirty="0">
                <a:solidFill>
                  <a:srgbClr val="0070C0"/>
                </a:solidFill>
              </a:rPr>
              <a:t>La estadística y las provisiones imposibles</a:t>
            </a:r>
          </a:p>
        </p:txBody>
      </p:sp>
      <p:pic>
        <p:nvPicPr>
          <p:cNvPr id="6" name="Imagen 5"/>
          <p:cNvPicPr>
            <a:picLocks noChangeAspect="1"/>
          </p:cNvPicPr>
          <p:nvPr/>
        </p:nvPicPr>
        <p:blipFill>
          <a:blip r:embed="rId3"/>
          <a:stretch>
            <a:fillRect/>
          </a:stretch>
        </p:blipFill>
        <p:spPr>
          <a:xfrm>
            <a:off x="1157423" y="1554130"/>
            <a:ext cx="3204542" cy="3324349"/>
          </a:xfrm>
          <a:prstGeom prst="rect">
            <a:avLst/>
          </a:prstGeom>
        </p:spPr>
      </p:pic>
      <p:pic>
        <p:nvPicPr>
          <p:cNvPr id="7" name="Imagen 6"/>
          <p:cNvPicPr>
            <a:picLocks noChangeAspect="1"/>
          </p:cNvPicPr>
          <p:nvPr/>
        </p:nvPicPr>
        <p:blipFill>
          <a:blip r:embed="rId4"/>
          <a:stretch>
            <a:fillRect/>
          </a:stretch>
        </p:blipFill>
        <p:spPr>
          <a:xfrm>
            <a:off x="4374282" y="1554129"/>
            <a:ext cx="1684440" cy="3324350"/>
          </a:xfrm>
          <a:prstGeom prst="rect">
            <a:avLst/>
          </a:prstGeom>
        </p:spPr>
      </p:pic>
      <p:pic>
        <p:nvPicPr>
          <p:cNvPr id="8" name="Imagen 7"/>
          <p:cNvPicPr>
            <a:picLocks noChangeAspect="1"/>
          </p:cNvPicPr>
          <p:nvPr/>
        </p:nvPicPr>
        <p:blipFill>
          <a:blip r:embed="rId5"/>
          <a:stretch>
            <a:fillRect/>
          </a:stretch>
        </p:blipFill>
        <p:spPr>
          <a:xfrm>
            <a:off x="6056006" y="1554130"/>
            <a:ext cx="2074735" cy="3324349"/>
          </a:xfrm>
          <a:prstGeom prst="rect">
            <a:avLst/>
          </a:prstGeom>
        </p:spPr>
      </p:pic>
      <p:pic>
        <p:nvPicPr>
          <p:cNvPr id="9" name="Imagen 8"/>
          <p:cNvPicPr>
            <a:picLocks noChangeAspect="1"/>
          </p:cNvPicPr>
          <p:nvPr/>
        </p:nvPicPr>
        <p:blipFill>
          <a:blip r:embed="rId6"/>
          <a:stretch>
            <a:fillRect/>
          </a:stretch>
        </p:blipFill>
        <p:spPr>
          <a:xfrm>
            <a:off x="1157423" y="5026880"/>
            <a:ext cx="6973318" cy="1289248"/>
          </a:xfrm>
          <a:prstGeom prst="rect">
            <a:avLst/>
          </a:prstGeom>
        </p:spPr>
      </p:pic>
    </p:spTree>
    <p:extLst>
      <p:ext uri="{BB962C8B-B14F-4D97-AF65-F5344CB8AC3E}">
        <p14:creationId xmlns:p14="http://schemas.microsoft.com/office/powerpoint/2010/main" val="13586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7429500"/>
          </a:xfrm>
          <a:prstGeom prst="rect">
            <a:avLst/>
          </a:prstGeom>
        </p:spPr>
      </p:pic>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905" y="2305051"/>
            <a:ext cx="4521995" cy="2520070"/>
          </a:xfrm>
          <a:prstGeom prst="rect">
            <a:avLst/>
          </a:prstGeom>
        </p:spPr>
      </p:pic>
      <p:sp>
        <p:nvSpPr>
          <p:cNvPr id="5" name="CuadroTexto 4"/>
          <p:cNvSpPr txBox="1"/>
          <p:nvPr/>
        </p:nvSpPr>
        <p:spPr>
          <a:xfrm>
            <a:off x="3059904" y="4825121"/>
            <a:ext cx="4521995" cy="1077218"/>
          </a:xfrm>
          <a:prstGeom prst="rect">
            <a:avLst/>
          </a:prstGeom>
          <a:solidFill>
            <a:schemeClr val="tx1"/>
          </a:solidFill>
        </p:spPr>
        <p:txBody>
          <a:bodyPr wrap="square" rtlCol="0">
            <a:spAutoFit/>
          </a:bodyPr>
          <a:lstStyle/>
          <a:p>
            <a:pPr algn="ctr"/>
            <a:r>
              <a:rPr lang="es-PE" sz="3200" b="1" dirty="0">
                <a:solidFill>
                  <a:schemeClr val="bg1"/>
                </a:solidFill>
              </a:rPr>
              <a:t>PRECIO DE 1 LAVADA</a:t>
            </a:r>
          </a:p>
          <a:p>
            <a:pPr algn="ctr"/>
            <a:r>
              <a:rPr lang="es-PE" sz="3200" b="1" dirty="0">
                <a:solidFill>
                  <a:schemeClr val="bg1"/>
                </a:solidFill>
              </a:rPr>
              <a:t>S/50</a:t>
            </a:r>
          </a:p>
        </p:txBody>
      </p:sp>
    </p:spTree>
    <p:extLst>
      <p:ext uri="{BB962C8B-B14F-4D97-AF65-F5344CB8AC3E}">
        <p14:creationId xmlns:p14="http://schemas.microsoft.com/office/powerpoint/2010/main" val="55610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79"/>
            <a:ext cx="9906000" cy="7429500"/>
          </a:xfrm>
          <a:prstGeom prst="rect">
            <a:avLst/>
          </a:prstGeom>
        </p:spPr>
      </p:pic>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graphicFrame>
        <p:nvGraphicFramePr>
          <p:cNvPr id="8" name="Tabla 7"/>
          <p:cNvGraphicFramePr>
            <a:graphicFrameLocks noGrp="1"/>
          </p:cNvGraphicFramePr>
          <p:nvPr>
            <p:extLst>
              <p:ext uri="{D42A27DB-BD31-4B8C-83A1-F6EECF244321}">
                <p14:modId xmlns:p14="http://schemas.microsoft.com/office/powerpoint/2010/main" val="3452450819"/>
              </p:ext>
            </p:extLst>
          </p:nvPr>
        </p:nvGraphicFramePr>
        <p:xfrm>
          <a:off x="1651000" y="1227666"/>
          <a:ext cx="6892496" cy="1920240"/>
        </p:xfrm>
        <a:graphic>
          <a:graphicData uri="http://schemas.openxmlformats.org/drawingml/2006/table">
            <a:tbl>
              <a:tblPr bandRow="1">
                <a:tableStyleId>{5C22544A-7EE6-4342-B048-85BDC9FD1C3A}</a:tableStyleId>
              </a:tblPr>
              <a:tblGrid>
                <a:gridCol w="1244600">
                  <a:extLst>
                    <a:ext uri="{9D8B030D-6E8A-4147-A177-3AD203B41FA5}">
                      <a16:colId xmlns:a16="http://schemas.microsoft.com/office/drawing/2014/main" val="3078884834"/>
                    </a:ext>
                  </a:extLst>
                </a:gridCol>
                <a:gridCol w="2465646">
                  <a:extLst>
                    <a:ext uri="{9D8B030D-6E8A-4147-A177-3AD203B41FA5}">
                      <a16:colId xmlns:a16="http://schemas.microsoft.com/office/drawing/2014/main" val="978420561"/>
                    </a:ext>
                  </a:extLst>
                </a:gridCol>
                <a:gridCol w="3182250">
                  <a:extLst>
                    <a:ext uri="{9D8B030D-6E8A-4147-A177-3AD203B41FA5}">
                      <a16:colId xmlns:a16="http://schemas.microsoft.com/office/drawing/2014/main" val="259105307"/>
                    </a:ext>
                  </a:extLst>
                </a:gridCol>
              </a:tblGrid>
              <a:tr h="370840">
                <a:tc>
                  <a:txBody>
                    <a:bodyPr/>
                    <a:lstStyle/>
                    <a:p>
                      <a:r>
                        <a:rPr lang="es-PE" sz="2400" b="1" dirty="0"/>
                        <a:t>1</a:t>
                      </a:r>
                    </a:p>
                    <a:p>
                      <a:r>
                        <a:rPr lang="es-PE" sz="2400" b="1" dirty="0"/>
                        <a:t>PASO</a:t>
                      </a:r>
                    </a:p>
                  </a:txBody>
                  <a:tcPr/>
                </a:tc>
                <a:tc>
                  <a:txBody>
                    <a:bodyPr/>
                    <a:lstStyle/>
                    <a:p>
                      <a:r>
                        <a:rPr lang="es-PE" sz="2400" b="1" dirty="0"/>
                        <a:t>Identificar</a:t>
                      </a:r>
                      <a:r>
                        <a:rPr lang="es-PE" sz="2400" b="1" baseline="0" dirty="0"/>
                        <a:t> </a:t>
                      </a:r>
                    </a:p>
                    <a:p>
                      <a:r>
                        <a:rPr lang="es-PE" sz="2400" b="1" baseline="0" dirty="0"/>
                        <a:t>el contrato</a:t>
                      </a:r>
                    </a:p>
                    <a:p>
                      <a:endParaRPr lang="es-PE" sz="2400" b="1" baseline="0" dirty="0"/>
                    </a:p>
                    <a:p>
                      <a:endParaRPr lang="es-PE" sz="2400" b="1" baseline="0" dirty="0"/>
                    </a:p>
                    <a:p>
                      <a:endParaRPr lang="es-PE" sz="2400" b="1" dirty="0"/>
                    </a:p>
                  </a:txBody>
                  <a:tcPr/>
                </a:tc>
                <a:tc>
                  <a:txBody>
                    <a:bodyPr/>
                    <a:lstStyle/>
                    <a:p>
                      <a:endParaRPr lang="es-PE" dirty="0"/>
                    </a:p>
                  </a:txBody>
                  <a:tcPr/>
                </a:tc>
                <a:extLst>
                  <a:ext uri="{0D108BD9-81ED-4DB2-BD59-A6C34878D82A}">
                    <a16:rowId xmlns:a16="http://schemas.microsoft.com/office/drawing/2014/main" val="176343117"/>
                  </a:ext>
                </a:extLst>
              </a:tr>
            </a:tbl>
          </a:graphicData>
        </a:graphic>
      </p:graphicFrame>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755" y="1303866"/>
            <a:ext cx="3159491" cy="1760758"/>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617666124"/>
              </p:ext>
            </p:extLst>
          </p:nvPr>
        </p:nvGraphicFramePr>
        <p:xfrm>
          <a:off x="1650999" y="3532716"/>
          <a:ext cx="4153951" cy="2286000"/>
        </p:xfrm>
        <a:graphic>
          <a:graphicData uri="http://schemas.openxmlformats.org/drawingml/2006/table">
            <a:tbl>
              <a:tblPr bandRow="1">
                <a:tableStyleId>{5C22544A-7EE6-4342-B048-85BDC9FD1C3A}</a:tableStyleId>
              </a:tblPr>
              <a:tblGrid>
                <a:gridCol w="1393441">
                  <a:extLst>
                    <a:ext uri="{9D8B030D-6E8A-4147-A177-3AD203B41FA5}">
                      <a16:colId xmlns:a16="http://schemas.microsoft.com/office/drawing/2014/main" val="3078884834"/>
                    </a:ext>
                  </a:extLst>
                </a:gridCol>
                <a:gridCol w="2760510">
                  <a:extLst>
                    <a:ext uri="{9D8B030D-6E8A-4147-A177-3AD203B41FA5}">
                      <a16:colId xmlns:a16="http://schemas.microsoft.com/office/drawing/2014/main" val="978420561"/>
                    </a:ext>
                  </a:extLst>
                </a:gridCol>
              </a:tblGrid>
              <a:tr h="370840">
                <a:tc>
                  <a:txBody>
                    <a:bodyPr/>
                    <a:lstStyle/>
                    <a:p>
                      <a:r>
                        <a:rPr lang="es-PE" sz="2400" b="1" dirty="0"/>
                        <a:t>2</a:t>
                      </a:r>
                    </a:p>
                    <a:p>
                      <a:r>
                        <a:rPr lang="es-PE" sz="2400" b="1" dirty="0"/>
                        <a:t>PASO</a:t>
                      </a:r>
                    </a:p>
                  </a:txBody>
                  <a:tcPr/>
                </a:tc>
                <a:tc>
                  <a:txBody>
                    <a:bodyPr/>
                    <a:lstStyle/>
                    <a:p>
                      <a:r>
                        <a:rPr lang="es-PE" sz="2400" b="1" dirty="0"/>
                        <a:t>Identificar</a:t>
                      </a:r>
                      <a:r>
                        <a:rPr lang="es-PE" sz="2400" b="1" baseline="0" dirty="0"/>
                        <a:t> </a:t>
                      </a:r>
                    </a:p>
                    <a:p>
                      <a:r>
                        <a:rPr lang="es-PE" sz="2400" b="1" baseline="0" dirty="0"/>
                        <a:t>Las Obligaciones de Desempeño</a:t>
                      </a:r>
                    </a:p>
                    <a:p>
                      <a:endParaRPr lang="es-PE" sz="2400" b="1" baseline="0" dirty="0"/>
                    </a:p>
                    <a:p>
                      <a:endParaRPr lang="es-PE" sz="2400" b="1" baseline="0" dirty="0"/>
                    </a:p>
                    <a:p>
                      <a:endParaRPr lang="es-PE" sz="2400" b="1" dirty="0"/>
                    </a:p>
                  </a:txBody>
                  <a:tcPr/>
                </a:tc>
                <a:extLst>
                  <a:ext uri="{0D108BD9-81ED-4DB2-BD59-A6C34878D82A}">
                    <a16:rowId xmlns:a16="http://schemas.microsoft.com/office/drawing/2014/main" val="176343117"/>
                  </a:ext>
                </a:extLst>
              </a:tr>
            </a:tbl>
          </a:graphicData>
        </a:graphic>
      </p:graphicFrame>
      <p:pic>
        <p:nvPicPr>
          <p:cNvPr id="12" name="Imagen 11"/>
          <p:cNvPicPr>
            <a:picLocks noChangeAspect="1"/>
          </p:cNvPicPr>
          <p:nvPr/>
        </p:nvPicPr>
        <p:blipFill>
          <a:blip r:embed="rId4"/>
          <a:stretch>
            <a:fillRect/>
          </a:stretch>
        </p:blipFill>
        <p:spPr>
          <a:xfrm>
            <a:off x="5804951" y="3532717"/>
            <a:ext cx="2272249" cy="2286000"/>
          </a:xfrm>
          <a:prstGeom prst="rect">
            <a:avLst/>
          </a:prstGeom>
        </p:spPr>
      </p:pic>
    </p:spTree>
    <p:extLst>
      <p:ext uri="{BB962C8B-B14F-4D97-AF65-F5344CB8AC3E}">
        <p14:creationId xmlns:p14="http://schemas.microsoft.com/office/powerpoint/2010/main" val="38294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79"/>
            <a:ext cx="9906000" cy="7429500"/>
          </a:xfrm>
          <a:prstGeom prst="rect">
            <a:avLst/>
          </a:prstGeom>
        </p:spPr>
      </p:pic>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graphicFrame>
        <p:nvGraphicFramePr>
          <p:cNvPr id="8" name="Tabla 7"/>
          <p:cNvGraphicFramePr>
            <a:graphicFrameLocks noGrp="1"/>
          </p:cNvGraphicFramePr>
          <p:nvPr>
            <p:extLst>
              <p:ext uri="{D42A27DB-BD31-4B8C-83A1-F6EECF244321}">
                <p14:modId xmlns:p14="http://schemas.microsoft.com/office/powerpoint/2010/main" val="3136977312"/>
              </p:ext>
            </p:extLst>
          </p:nvPr>
        </p:nvGraphicFramePr>
        <p:xfrm>
          <a:off x="1651000" y="1227666"/>
          <a:ext cx="6892496" cy="1920240"/>
        </p:xfrm>
        <a:graphic>
          <a:graphicData uri="http://schemas.openxmlformats.org/drawingml/2006/table">
            <a:tbl>
              <a:tblPr bandRow="1">
                <a:tableStyleId>{5C22544A-7EE6-4342-B048-85BDC9FD1C3A}</a:tableStyleId>
              </a:tblPr>
              <a:tblGrid>
                <a:gridCol w="1244600">
                  <a:extLst>
                    <a:ext uri="{9D8B030D-6E8A-4147-A177-3AD203B41FA5}">
                      <a16:colId xmlns:a16="http://schemas.microsoft.com/office/drawing/2014/main" val="3078884834"/>
                    </a:ext>
                  </a:extLst>
                </a:gridCol>
                <a:gridCol w="2465646">
                  <a:extLst>
                    <a:ext uri="{9D8B030D-6E8A-4147-A177-3AD203B41FA5}">
                      <a16:colId xmlns:a16="http://schemas.microsoft.com/office/drawing/2014/main" val="978420561"/>
                    </a:ext>
                  </a:extLst>
                </a:gridCol>
                <a:gridCol w="3182250">
                  <a:extLst>
                    <a:ext uri="{9D8B030D-6E8A-4147-A177-3AD203B41FA5}">
                      <a16:colId xmlns:a16="http://schemas.microsoft.com/office/drawing/2014/main" val="259105307"/>
                    </a:ext>
                  </a:extLst>
                </a:gridCol>
              </a:tblGrid>
              <a:tr h="370840">
                <a:tc>
                  <a:txBody>
                    <a:bodyPr/>
                    <a:lstStyle/>
                    <a:p>
                      <a:r>
                        <a:rPr lang="es-PE" sz="2400" b="1" dirty="0"/>
                        <a:t>3</a:t>
                      </a:r>
                    </a:p>
                    <a:p>
                      <a:r>
                        <a:rPr lang="es-PE" sz="2400" b="1" dirty="0"/>
                        <a:t>PASO</a:t>
                      </a:r>
                    </a:p>
                  </a:txBody>
                  <a:tcPr/>
                </a:tc>
                <a:tc>
                  <a:txBody>
                    <a:bodyPr/>
                    <a:lstStyle/>
                    <a:p>
                      <a:r>
                        <a:rPr lang="es-PE" sz="2400" b="1" baseline="0" dirty="0"/>
                        <a:t>Identificar el Precio del Contrato</a:t>
                      </a:r>
                    </a:p>
                    <a:p>
                      <a:endParaRPr lang="es-PE" sz="2400" b="1" baseline="0" dirty="0"/>
                    </a:p>
                    <a:p>
                      <a:endParaRPr lang="es-PE" sz="2400" b="1" dirty="0"/>
                    </a:p>
                  </a:txBody>
                  <a:tcPr/>
                </a:tc>
                <a:tc>
                  <a:txBody>
                    <a:bodyPr/>
                    <a:lstStyle/>
                    <a:p>
                      <a:pPr algn="ctr"/>
                      <a:r>
                        <a:rPr lang="es-PE" sz="3600" b="1" dirty="0"/>
                        <a:t>S/200</a:t>
                      </a:r>
                    </a:p>
                    <a:p>
                      <a:pPr algn="ctr"/>
                      <a:r>
                        <a:rPr lang="es-PE" sz="3600" b="1" dirty="0"/>
                        <a:t>(S/50 X 4)</a:t>
                      </a:r>
                    </a:p>
                  </a:txBody>
                  <a:tcPr/>
                </a:tc>
                <a:extLst>
                  <a:ext uri="{0D108BD9-81ED-4DB2-BD59-A6C34878D82A}">
                    <a16:rowId xmlns:a16="http://schemas.microsoft.com/office/drawing/2014/main" val="176343117"/>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193384085"/>
              </p:ext>
            </p:extLst>
          </p:nvPr>
        </p:nvGraphicFramePr>
        <p:xfrm>
          <a:off x="1212849" y="3532716"/>
          <a:ext cx="4153951" cy="2651760"/>
        </p:xfrm>
        <a:graphic>
          <a:graphicData uri="http://schemas.openxmlformats.org/drawingml/2006/table">
            <a:tbl>
              <a:tblPr bandRow="1">
                <a:tableStyleId>{5C22544A-7EE6-4342-B048-85BDC9FD1C3A}</a:tableStyleId>
              </a:tblPr>
              <a:tblGrid>
                <a:gridCol w="1393441">
                  <a:extLst>
                    <a:ext uri="{9D8B030D-6E8A-4147-A177-3AD203B41FA5}">
                      <a16:colId xmlns:a16="http://schemas.microsoft.com/office/drawing/2014/main" val="3078884834"/>
                    </a:ext>
                  </a:extLst>
                </a:gridCol>
                <a:gridCol w="2760510">
                  <a:extLst>
                    <a:ext uri="{9D8B030D-6E8A-4147-A177-3AD203B41FA5}">
                      <a16:colId xmlns:a16="http://schemas.microsoft.com/office/drawing/2014/main" val="978420561"/>
                    </a:ext>
                  </a:extLst>
                </a:gridCol>
              </a:tblGrid>
              <a:tr h="370840">
                <a:tc>
                  <a:txBody>
                    <a:bodyPr/>
                    <a:lstStyle/>
                    <a:p>
                      <a:r>
                        <a:rPr lang="es-PE" sz="2400" b="1" dirty="0"/>
                        <a:t>4</a:t>
                      </a:r>
                    </a:p>
                    <a:p>
                      <a:r>
                        <a:rPr lang="es-PE" sz="2400" b="1" dirty="0"/>
                        <a:t>PASO</a:t>
                      </a:r>
                    </a:p>
                  </a:txBody>
                  <a:tcPr/>
                </a:tc>
                <a:tc>
                  <a:txBody>
                    <a:bodyPr/>
                    <a:lstStyle/>
                    <a:p>
                      <a:r>
                        <a:rPr lang="es-PE" sz="2400" b="1" dirty="0"/>
                        <a:t>Distribuir el Precio del contrato entre las Obligaciones</a:t>
                      </a:r>
                      <a:r>
                        <a:rPr lang="es-PE" sz="2400" b="1" baseline="0" dirty="0"/>
                        <a:t> de Desempeño</a:t>
                      </a:r>
                    </a:p>
                    <a:p>
                      <a:endParaRPr lang="es-PE" sz="2400" b="1" baseline="0" dirty="0"/>
                    </a:p>
                    <a:p>
                      <a:endParaRPr lang="es-PE" sz="2400" b="1" baseline="0" dirty="0"/>
                    </a:p>
                    <a:p>
                      <a:endParaRPr lang="es-PE" sz="2400" b="1" dirty="0"/>
                    </a:p>
                  </a:txBody>
                  <a:tcPr/>
                </a:tc>
                <a:extLst>
                  <a:ext uri="{0D108BD9-81ED-4DB2-BD59-A6C34878D82A}">
                    <a16:rowId xmlns:a16="http://schemas.microsoft.com/office/drawing/2014/main" val="176343117"/>
                  </a:ext>
                </a:extLst>
              </a:tr>
            </a:tbl>
          </a:graphicData>
        </a:graphic>
      </p:graphicFrame>
      <p:pic>
        <p:nvPicPr>
          <p:cNvPr id="3" name="Imagen 2"/>
          <p:cNvPicPr>
            <a:picLocks noChangeAspect="1"/>
          </p:cNvPicPr>
          <p:nvPr/>
        </p:nvPicPr>
        <p:blipFill>
          <a:blip r:embed="rId3"/>
          <a:stretch>
            <a:fillRect/>
          </a:stretch>
        </p:blipFill>
        <p:spPr>
          <a:xfrm>
            <a:off x="5366800" y="3532716"/>
            <a:ext cx="3938244" cy="2651760"/>
          </a:xfrm>
          <a:prstGeom prst="rect">
            <a:avLst/>
          </a:prstGeom>
        </p:spPr>
      </p:pic>
    </p:spTree>
    <p:extLst>
      <p:ext uri="{BB962C8B-B14F-4D97-AF65-F5344CB8AC3E}">
        <p14:creationId xmlns:p14="http://schemas.microsoft.com/office/powerpoint/2010/main" val="13544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72672"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94" y="2590800"/>
            <a:ext cx="5080000" cy="3048000"/>
          </a:xfrm>
          <a:prstGeom prst="rect">
            <a:avLst/>
          </a:prstGeom>
        </p:spPr>
      </p:pic>
      <p:sp>
        <p:nvSpPr>
          <p:cNvPr id="8" name="Rectángulo 7"/>
          <p:cNvSpPr/>
          <p:nvPr/>
        </p:nvSpPr>
        <p:spPr>
          <a:xfrm>
            <a:off x="2408612" y="6001434"/>
            <a:ext cx="4757264" cy="830997"/>
          </a:xfrm>
          <a:prstGeom prst="rect">
            <a:avLst/>
          </a:prstGeom>
        </p:spPr>
        <p:txBody>
          <a:bodyPr wrap="none">
            <a:spAutoFit/>
          </a:bodyPr>
          <a:lstStyle/>
          <a:p>
            <a:pPr algn="ctr"/>
            <a:r>
              <a:rPr lang="es-PE" sz="2400" b="1" dirty="0">
                <a:solidFill>
                  <a:schemeClr val="bg1"/>
                </a:solidFill>
                <a:latin typeface="Guardian Egyptian Web"/>
              </a:rPr>
              <a:t>Natalie </a:t>
            </a:r>
            <a:r>
              <a:rPr lang="es-PE" sz="2400" b="1" dirty="0" err="1">
                <a:solidFill>
                  <a:schemeClr val="bg1"/>
                </a:solidFill>
                <a:latin typeface="Guardian Egyptian Web"/>
              </a:rPr>
              <a:t>Fitzsimons</a:t>
            </a:r>
            <a:endParaRPr lang="es-PE" sz="2400" b="1" dirty="0">
              <a:solidFill>
                <a:schemeClr val="bg1"/>
              </a:solidFill>
              <a:latin typeface="Guardian Egyptian Web"/>
            </a:endParaRPr>
          </a:p>
          <a:p>
            <a:pPr algn="ctr"/>
            <a:r>
              <a:rPr lang="es-PE" sz="2400" b="1" dirty="0">
                <a:solidFill>
                  <a:schemeClr val="bg1"/>
                </a:solidFill>
                <a:latin typeface="Guardian Egyptian Web"/>
              </a:rPr>
              <a:t>2015 </a:t>
            </a:r>
            <a:r>
              <a:rPr lang="es-PE" sz="2400" b="1" dirty="0" err="1">
                <a:solidFill>
                  <a:schemeClr val="bg1"/>
                </a:solidFill>
                <a:latin typeface="Guardian Egyptian Web"/>
              </a:rPr>
              <a:t>Monopoly</a:t>
            </a:r>
            <a:r>
              <a:rPr lang="es-PE" sz="2400" b="1" dirty="0">
                <a:solidFill>
                  <a:schemeClr val="bg1"/>
                </a:solidFill>
                <a:latin typeface="Guardian Egyptian Web"/>
              </a:rPr>
              <a:t> </a:t>
            </a:r>
            <a:r>
              <a:rPr lang="es-PE" sz="2400" b="1" dirty="0" err="1">
                <a:solidFill>
                  <a:schemeClr val="bg1"/>
                </a:solidFill>
                <a:latin typeface="Guardian Egyptian Web"/>
              </a:rPr>
              <a:t>Worl</a:t>
            </a:r>
            <a:r>
              <a:rPr lang="es-PE" sz="2400" b="1" dirty="0">
                <a:solidFill>
                  <a:schemeClr val="bg1"/>
                </a:solidFill>
                <a:latin typeface="Guardian Egyptian Web"/>
              </a:rPr>
              <a:t> </a:t>
            </a:r>
            <a:r>
              <a:rPr lang="es-PE" sz="2400" b="1" dirty="0" err="1">
                <a:solidFill>
                  <a:schemeClr val="bg1"/>
                </a:solidFill>
                <a:latin typeface="Guardian Egyptian Web"/>
              </a:rPr>
              <a:t>Champion</a:t>
            </a:r>
            <a:endParaRPr lang="es-PE" sz="2400" b="1" dirty="0">
              <a:solidFill>
                <a:schemeClr val="bg1"/>
              </a:solidFill>
            </a:endParaRPr>
          </a:p>
        </p:txBody>
      </p:sp>
    </p:spTree>
    <p:extLst>
      <p:ext uri="{BB962C8B-B14F-4D97-AF65-F5344CB8AC3E}">
        <p14:creationId xmlns:p14="http://schemas.microsoft.com/office/powerpoint/2010/main" val="32478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79"/>
            <a:ext cx="9906000" cy="7429500"/>
          </a:xfrm>
          <a:prstGeom prst="rect">
            <a:avLst/>
          </a:prstGeom>
        </p:spPr>
      </p:pic>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graphicFrame>
        <p:nvGraphicFramePr>
          <p:cNvPr id="10" name="Tabla 9"/>
          <p:cNvGraphicFramePr>
            <a:graphicFrameLocks noGrp="1"/>
          </p:cNvGraphicFramePr>
          <p:nvPr>
            <p:extLst>
              <p:ext uri="{D42A27DB-BD31-4B8C-83A1-F6EECF244321}">
                <p14:modId xmlns:p14="http://schemas.microsoft.com/office/powerpoint/2010/main" val="1263250948"/>
              </p:ext>
            </p:extLst>
          </p:nvPr>
        </p:nvGraphicFramePr>
        <p:xfrm>
          <a:off x="844549" y="555298"/>
          <a:ext cx="8216901" cy="822960"/>
        </p:xfrm>
        <a:graphic>
          <a:graphicData uri="http://schemas.openxmlformats.org/drawingml/2006/table">
            <a:tbl>
              <a:tblPr bandRow="1">
                <a:tableStyleId>{5C22544A-7EE6-4342-B048-85BDC9FD1C3A}</a:tableStyleId>
              </a:tblPr>
              <a:tblGrid>
                <a:gridCol w="1157178">
                  <a:extLst>
                    <a:ext uri="{9D8B030D-6E8A-4147-A177-3AD203B41FA5}">
                      <a16:colId xmlns:a16="http://schemas.microsoft.com/office/drawing/2014/main" val="3078884834"/>
                    </a:ext>
                  </a:extLst>
                </a:gridCol>
                <a:gridCol w="7059723">
                  <a:extLst>
                    <a:ext uri="{9D8B030D-6E8A-4147-A177-3AD203B41FA5}">
                      <a16:colId xmlns:a16="http://schemas.microsoft.com/office/drawing/2014/main" val="978420561"/>
                    </a:ext>
                  </a:extLst>
                </a:gridCol>
              </a:tblGrid>
              <a:tr h="370840">
                <a:tc>
                  <a:txBody>
                    <a:bodyPr/>
                    <a:lstStyle/>
                    <a:p>
                      <a:r>
                        <a:rPr lang="es-PE" sz="2400" b="1" dirty="0"/>
                        <a:t>5</a:t>
                      </a:r>
                    </a:p>
                    <a:p>
                      <a:r>
                        <a:rPr lang="es-PE" sz="2400" b="1" dirty="0"/>
                        <a:t>PASO</a:t>
                      </a:r>
                    </a:p>
                  </a:txBody>
                  <a:tcPr/>
                </a:tc>
                <a:tc>
                  <a:txBody>
                    <a:bodyPr/>
                    <a:lstStyle/>
                    <a:p>
                      <a:r>
                        <a:rPr lang="es-PE" sz="2400" b="1" dirty="0"/>
                        <a:t>Reconoce</a:t>
                      </a:r>
                      <a:r>
                        <a:rPr lang="es-PE" sz="2400" b="1" baseline="0" dirty="0"/>
                        <a:t>  el Ingreso a medida que satisfagas la obligación de desempeño.</a:t>
                      </a:r>
                      <a:endParaRPr lang="es-PE" sz="2400" b="1" dirty="0"/>
                    </a:p>
                  </a:txBody>
                  <a:tcPr/>
                </a:tc>
                <a:extLst>
                  <a:ext uri="{0D108BD9-81ED-4DB2-BD59-A6C34878D82A}">
                    <a16:rowId xmlns:a16="http://schemas.microsoft.com/office/drawing/2014/main" val="176343117"/>
                  </a:ext>
                </a:extLst>
              </a:tr>
            </a:tbl>
          </a:graphicData>
        </a:graphic>
      </p:graphicFrame>
      <p:pic>
        <p:nvPicPr>
          <p:cNvPr id="5" name="Imagen 4"/>
          <p:cNvPicPr>
            <a:picLocks noChangeAspect="1"/>
          </p:cNvPicPr>
          <p:nvPr/>
        </p:nvPicPr>
        <p:blipFill>
          <a:blip r:embed="rId3"/>
          <a:stretch>
            <a:fillRect/>
          </a:stretch>
        </p:blipFill>
        <p:spPr>
          <a:xfrm>
            <a:off x="285750" y="1586354"/>
            <a:ext cx="4467225" cy="881767"/>
          </a:xfrm>
          <a:prstGeom prst="rect">
            <a:avLst/>
          </a:prstGeom>
        </p:spPr>
      </p:pic>
      <p:pic>
        <p:nvPicPr>
          <p:cNvPr id="6" name="Imagen 5"/>
          <p:cNvPicPr>
            <a:picLocks noChangeAspect="1"/>
          </p:cNvPicPr>
          <p:nvPr/>
        </p:nvPicPr>
        <p:blipFill>
          <a:blip r:embed="rId4"/>
          <a:stretch>
            <a:fillRect/>
          </a:stretch>
        </p:blipFill>
        <p:spPr>
          <a:xfrm>
            <a:off x="4752975" y="1586355"/>
            <a:ext cx="4308475" cy="850432"/>
          </a:xfrm>
          <a:prstGeom prst="rect">
            <a:avLst/>
          </a:prstGeom>
        </p:spPr>
      </p:pic>
      <p:pic>
        <p:nvPicPr>
          <p:cNvPr id="7" name="Imagen 6"/>
          <p:cNvPicPr>
            <a:picLocks noChangeAspect="1"/>
          </p:cNvPicPr>
          <p:nvPr/>
        </p:nvPicPr>
        <p:blipFill>
          <a:blip r:embed="rId5"/>
          <a:stretch>
            <a:fillRect/>
          </a:stretch>
        </p:blipFill>
        <p:spPr>
          <a:xfrm>
            <a:off x="285750" y="2477606"/>
            <a:ext cx="4467225" cy="881767"/>
          </a:xfrm>
          <a:prstGeom prst="rect">
            <a:avLst/>
          </a:prstGeom>
        </p:spPr>
      </p:pic>
      <p:pic>
        <p:nvPicPr>
          <p:cNvPr id="9" name="Imagen 8"/>
          <p:cNvPicPr>
            <a:picLocks noChangeAspect="1"/>
          </p:cNvPicPr>
          <p:nvPr/>
        </p:nvPicPr>
        <p:blipFill>
          <a:blip r:embed="rId6"/>
          <a:stretch>
            <a:fillRect/>
          </a:stretch>
        </p:blipFill>
        <p:spPr>
          <a:xfrm>
            <a:off x="4752975" y="2474886"/>
            <a:ext cx="4467225" cy="881767"/>
          </a:xfrm>
          <a:prstGeom prst="rect">
            <a:avLst/>
          </a:prstGeom>
        </p:spPr>
      </p:pic>
      <p:pic>
        <p:nvPicPr>
          <p:cNvPr id="11" name="Imagen 10"/>
          <p:cNvPicPr>
            <a:picLocks noChangeAspect="1"/>
          </p:cNvPicPr>
          <p:nvPr/>
        </p:nvPicPr>
        <p:blipFill>
          <a:blip r:embed="rId7"/>
          <a:stretch>
            <a:fillRect/>
          </a:stretch>
        </p:blipFill>
        <p:spPr>
          <a:xfrm>
            <a:off x="1548587" y="3496817"/>
            <a:ext cx="6223813" cy="928860"/>
          </a:xfrm>
          <a:prstGeom prst="rect">
            <a:avLst/>
          </a:prstGeom>
        </p:spPr>
      </p:pic>
    </p:spTree>
    <p:extLst>
      <p:ext uri="{BB962C8B-B14F-4D97-AF65-F5344CB8AC3E}">
        <p14:creationId xmlns:p14="http://schemas.microsoft.com/office/powerpoint/2010/main" val="9306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79"/>
            <a:ext cx="9906000" cy="7429500"/>
          </a:xfrm>
          <a:prstGeom prst="rect">
            <a:avLst/>
          </a:prstGeom>
        </p:spPr>
      </p:pic>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1021407"/>
            <a:ext cx="5448300" cy="1587790"/>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03" y="1021407"/>
            <a:ext cx="2321147" cy="17408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03" y="3134727"/>
            <a:ext cx="4572000" cy="1819275"/>
          </a:xfrm>
          <a:prstGeom prst="rect">
            <a:avLst/>
          </a:prstGeom>
        </p:spPr>
      </p:pic>
      <p:pic>
        <p:nvPicPr>
          <p:cNvPr id="13" name="Imagen 12"/>
          <p:cNvPicPr>
            <a:picLocks noChangeAspect="1"/>
          </p:cNvPicPr>
          <p:nvPr/>
        </p:nvPicPr>
        <p:blipFill>
          <a:blip r:embed="rId5"/>
          <a:stretch>
            <a:fillRect/>
          </a:stretch>
        </p:blipFill>
        <p:spPr>
          <a:xfrm>
            <a:off x="5692444" y="4114800"/>
            <a:ext cx="3854892" cy="3137035"/>
          </a:xfrm>
          <a:prstGeom prst="rect">
            <a:avLst/>
          </a:prstGeom>
        </p:spPr>
      </p:pic>
      <p:sp>
        <p:nvSpPr>
          <p:cNvPr id="14" name="CuadroTexto 13"/>
          <p:cNvSpPr txBox="1"/>
          <p:nvPr/>
        </p:nvSpPr>
        <p:spPr>
          <a:xfrm>
            <a:off x="936403" y="5295900"/>
            <a:ext cx="4397597" cy="1200329"/>
          </a:xfrm>
          <a:prstGeom prst="rect">
            <a:avLst/>
          </a:prstGeom>
          <a:noFill/>
        </p:spPr>
        <p:txBody>
          <a:bodyPr wrap="square" rtlCol="0">
            <a:spAutoFit/>
          </a:bodyPr>
          <a:lstStyle/>
          <a:p>
            <a:r>
              <a:rPr lang="es-PE" sz="3600" b="1" i="1" dirty="0"/>
              <a:t>Para los contadores no hay algo gratis¡¡¡¡</a:t>
            </a:r>
          </a:p>
        </p:txBody>
      </p:sp>
    </p:spTree>
    <p:extLst>
      <p:ext uri="{BB962C8B-B14F-4D97-AF65-F5344CB8AC3E}">
        <p14:creationId xmlns:p14="http://schemas.microsoft.com/office/powerpoint/2010/main" val="2936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sp>
        <p:nvSpPr>
          <p:cNvPr id="7" name="CuadroTexto 6"/>
          <p:cNvSpPr txBox="1"/>
          <p:nvPr/>
        </p:nvSpPr>
        <p:spPr>
          <a:xfrm>
            <a:off x="954631" y="1062766"/>
            <a:ext cx="4898856" cy="830997"/>
          </a:xfrm>
          <a:prstGeom prst="rect">
            <a:avLst/>
          </a:prstGeom>
          <a:solidFill>
            <a:srgbClr val="FFFFFF"/>
          </a:solidFill>
        </p:spPr>
        <p:txBody>
          <a:bodyPr wrap="square" rtlCol="0">
            <a:spAutoFit/>
          </a:bodyPr>
          <a:lstStyle/>
          <a:p>
            <a:pPr marL="273050" indent="-273050">
              <a:buAutoNum type="alphaLcParenR"/>
            </a:pPr>
            <a:r>
              <a:rPr lang="es-PE" sz="2400" i="1" dirty="0"/>
              <a:t>Entrega de dividendos al accionista para su fin de semana</a:t>
            </a:r>
          </a:p>
        </p:txBody>
      </p:sp>
      <p:pic>
        <p:nvPicPr>
          <p:cNvPr id="9" name="Imagen 8"/>
          <p:cNvPicPr>
            <a:picLocks noChangeAspect="1"/>
          </p:cNvPicPr>
          <p:nvPr/>
        </p:nvPicPr>
        <p:blipFill>
          <a:blip r:embed="rId3"/>
          <a:stretch>
            <a:fillRect/>
          </a:stretch>
        </p:blipFill>
        <p:spPr>
          <a:xfrm>
            <a:off x="1592529" y="2955428"/>
            <a:ext cx="6127380" cy="1117406"/>
          </a:xfrm>
          <a:prstGeom prst="rect">
            <a:avLst/>
          </a:prstGeom>
        </p:spPr>
      </p:pic>
      <p:cxnSp>
        <p:nvCxnSpPr>
          <p:cNvPr id="10" name="Conector recto 9"/>
          <p:cNvCxnSpPr/>
          <p:nvPr/>
        </p:nvCxnSpPr>
        <p:spPr>
          <a:xfrm>
            <a:off x="1335505" y="3514131"/>
            <a:ext cx="41371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4"/>
          <a:stretch>
            <a:fillRect/>
          </a:stretch>
        </p:blipFill>
        <p:spPr>
          <a:xfrm>
            <a:off x="1592529" y="3320380"/>
            <a:ext cx="3986882" cy="383344"/>
          </a:xfrm>
          <a:prstGeom prst="rect">
            <a:avLst/>
          </a:prstGeom>
          <a:solidFill>
            <a:schemeClr val="tx1"/>
          </a:solidFill>
        </p:spPr>
      </p:pic>
    </p:spTree>
    <p:extLst>
      <p:ext uri="{BB962C8B-B14F-4D97-AF65-F5344CB8AC3E}">
        <p14:creationId xmlns:p14="http://schemas.microsoft.com/office/powerpoint/2010/main" val="150838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sp>
        <p:nvSpPr>
          <p:cNvPr id="8" name="CuadroTexto 7"/>
          <p:cNvSpPr txBox="1"/>
          <p:nvPr/>
        </p:nvSpPr>
        <p:spPr>
          <a:xfrm>
            <a:off x="701844" y="943698"/>
            <a:ext cx="5984706" cy="830997"/>
          </a:xfrm>
          <a:prstGeom prst="rect">
            <a:avLst/>
          </a:prstGeom>
          <a:solidFill>
            <a:srgbClr val="FFFFFF"/>
          </a:solidFill>
        </p:spPr>
        <p:txBody>
          <a:bodyPr wrap="square" rtlCol="0">
            <a:spAutoFit/>
          </a:bodyPr>
          <a:lstStyle/>
          <a:p>
            <a:r>
              <a:rPr lang="es-PE" sz="2400" i="1" dirty="0"/>
              <a:t>b) Registro de suscripción de acciones (acciones no pagadas)</a:t>
            </a:r>
          </a:p>
        </p:txBody>
      </p:sp>
      <p:graphicFrame>
        <p:nvGraphicFramePr>
          <p:cNvPr id="12" name="Tabla 11"/>
          <p:cNvGraphicFramePr>
            <a:graphicFrameLocks noGrp="1"/>
          </p:cNvGraphicFramePr>
          <p:nvPr>
            <p:extLst>
              <p:ext uri="{D42A27DB-BD31-4B8C-83A1-F6EECF244321}">
                <p14:modId xmlns:p14="http://schemas.microsoft.com/office/powerpoint/2010/main" val="2576324370"/>
              </p:ext>
            </p:extLst>
          </p:nvPr>
        </p:nvGraphicFramePr>
        <p:xfrm>
          <a:off x="701844" y="2682067"/>
          <a:ext cx="6127380" cy="1163320"/>
        </p:xfrm>
        <a:graphic>
          <a:graphicData uri="http://schemas.openxmlformats.org/drawingml/2006/table">
            <a:tbl>
              <a:tblPr firstRow="1" bandRow="1">
                <a:tableStyleId>{2D5ABB26-0587-4C30-8999-92F81FD0307C}</a:tableStyleId>
              </a:tblPr>
              <a:tblGrid>
                <a:gridCol w="3946007">
                  <a:extLst>
                    <a:ext uri="{9D8B030D-6E8A-4147-A177-3AD203B41FA5}">
                      <a16:colId xmlns:a16="http://schemas.microsoft.com/office/drawing/2014/main" val="20000"/>
                    </a:ext>
                  </a:extLst>
                </a:gridCol>
                <a:gridCol w="1138989">
                  <a:extLst>
                    <a:ext uri="{9D8B030D-6E8A-4147-A177-3AD203B41FA5}">
                      <a16:colId xmlns:a16="http://schemas.microsoft.com/office/drawing/2014/main" val="20001"/>
                    </a:ext>
                  </a:extLst>
                </a:gridCol>
                <a:gridCol w="1042384">
                  <a:extLst>
                    <a:ext uri="{9D8B030D-6E8A-4147-A177-3AD203B41FA5}">
                      <a16:colId xmlns:a16="http://schemas.microsoft.com/office/drawing/2014/main" val="20002"/>
                    </a:ext>
                  </a:extLst>
                </a:gridCol>
              </a:tblGrid>
              <a:tr h="370840">
                <a:tc>
                  <a:txBody>
                    <a:bodyPr/>
                    <a:lstStyle/>
                    <a:p>
                      <a:endParaRPr lang="es-PE" sz="1800" dirty="0"/>
                    </a:p>
                  </a:txBody>
                  <a:tcPr/>
                </a:tc>
                <a:tc>
                  <a:txBody>
                    <a:bodyPr/>
                    <a:lstStyle/>
                    <a:p>
                      <a:pPr algn="ctr"/>
                      <a:r>
                        <a:rPr lang="es-PE" sz="1800" b="1" dirty="0">
                          <a:solidFill>
                            <a:schemeClr val="bg1"/>
                          </a:solidFill>
                        </a:rPr>
                        <a:t>Debe</a:t>
                      </a:r>
                    </a:p>
                  </a:txBody>
                  <a:tcPr/>
                </a:tc>
                <a:tc>
                  <a:txBody>
                    <a:bodyPr/>
                    <a:lstStyle/>
                    <a:p>
                      <a:pPr algn="ctr"/>
                      <a:r>
                        <a:rPr lang="es-PE" sz="1800" b="1" dirty="0">
                          <a:solidFill>
                            <a:schemeClr val="bg1"/>
                          </a:solidFill>
                        </a:rPr>
                        <a:t>Haber</a:t>
                      </a:r>
                    </a:p>
                  </a:txBody>
                  <a:tcPr/>
                </a:tc>
                <a:extLst>
                  <a:ext uri="{0D108BD9-81ED-4DB2-BD59-A6C34878D82A}">
                    <a16:rowId xmlns:a16="http://schemas.microsoft.com/office/drawing/2014/main" val="10000"/>
                  </a:ext>
                </a:extLst>
              </a:tr>
              <a:tr h="370840">
                <a:tc>
                  <a:txBody>
                    <a:bodyPr/>
                    <a:lstStyle/>
                    <a:p>
                      <a:r>
                        <a:rPr lang="es-PE" sz="2000" dirty="0">
                          <a:solidFill>
                            <a:schemeClr val="bg1"/>
                          </a:solidFill>
                        </a:rPr>
                        <a:t>Cuenta por cobrar</a:t>
                      </a:r>
                    </a:p>
                  </a:txBody>
                  <a:tcPr/>
                </a:tc>
                <a:tc>
                  <a:txBody>
                    <a:bodyPr/>
                    <a:lstStyle/>
                    <a:p>
                      <a:pPr algn="r"/>
                      <a:r>
                        <a:rPr lang="es-PE" sz="2000" dirty="0">
                          <a:solidFill>
                            <a:schemeClr val="bg1"/>
                          </a:solidFill>
                        </a:rPr>
                        <a:t>900,000</a:t>
                      </a:r>
                    </a:p>
                  </a:txBody>
                  <a:tcPr/>
                </a:tc>
                <a:tc>
                  <a:txBody>
                    <a:bodyPr/>
                    <a:lstStyle/>
                    <a:p>
                      <a:pPr algn="r"/>
                      <a:endParaRPr lang="es-PE" sz="2000" dirty="0">
                        <a:solidFill>
                          <a:schemeClr val="bg1"/>
                        </a:solidFill>
                      </a:endParaRPr>
                    </a:p>
                  </a:txBody>
                  <a:tcPr/>
                </a:tc>
                <a:extLst>
                  <a:ext uri="{0D108BD9-81ED-4DB2-BD59-A6C34878D82A}">
                    <a16:rowId xmlns:a16="http://schemas.microsoft.com/office/drawing/2014/main" val="10001"/>
                  </a:ext>
                </a:extLst>
              </a:tr>
              <a:tr h="370840">
                <a:tc>
                  <a:txBody>
                    <a:bodyPr/>
                    <a:lstStyle/>
                    <a:p>
                      <a:r>
                        <a:rPr lang="es-PE" sz="2000" dirty="0">
                          <a:solidFill>
                            <a:schemeClr val="bg1"/>
                          </a:solidFill>
                        </a:rPr>
                        <a:t>Capital social – (adicional)</a:t>
                      </a:r>
                    </a:p>
                  </a:txBody>
                  <a:tcPr/>
                </a:tc>
                <a:tc>
                  <a:txBody>
                    <a:bodyPr/>
                    <a:lstStyle/>
                    <a:p>
                      <a:pPr algn="r"/>
                      <a:endParaRPr lang="es-PE" sz="2000" dirty="0">
                        <a:solidFill>
                          <a:schemeClr val="bg1"/>
                        </a:solidFill>
                      </a:endParaRPr>
                    </a:p>
                  </a:txBody>
                  <a:tcPr/>
                </a:tc>
                <a:tc>
                  <a:txBody>
                    <a:bodyPr/>
                    <a:lstStyle/>
                    <a:p>
                      <a:pPr algn="r"/>
                      <a:r>
                        <a:rPr lang="es-PE" sz="2000" dirty="0">
                          <a:solidFill>
                            <a:schemeClr val="bg1"/>
                          </a:solidFill>
                        </a:rPr>
                        <a:t>900,000</a:t>
                      </a:r>
                    </a:p>
                  </a:txBody>
                  <a:tcPr/>
                </a:tc>
                <a:extLst>
                  <a:ext uri="{0D108BD9-81ED-4DB2-BD59-A6C34878D82A}">
                    <a16:rowId xmlns:a16="http://schemas.microsoft.com/office/drawing/2014/main" val="10002"/>
                  </a:ext>
                </a:extLst>
              </a:tr>
            </a:tbl>
          </a:graphicData>
        </a:graphic>
      </p:graphicFrame>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882" y="2174840"/>
            <a:ext cx="2289259" cy="2289259"/>
          </a:xfrm>
          <a:prstGeom prst="rect">
            <a:avLst/>
          </a:prstGeom>
        </p:spPr>
      </p:pic>
    </p:spTree>
    <p:extLst>
      <p:ext uri="{BB962C8B-B14F-4D97-AF65-F5344CB8AC3E}">
        <p14:creationId xmlns:p14="http://schemas.microsoft.com/office/powerpoint/2010/main" val="23824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graphicFrame>
        <p:nvGraphicFramePr>
          <p:cNvPr id="7" name="Tabla 6"/>
          <p:cNvGraphicFramePr>
            <a:graphicFrameLocks noGrp="1"/>
          </p:cNvGraphicFramePr>
          <p:nvPr>
            <p:extLst>
              <p:ext uri="{D42A27DB-BD31-4B8C-83A1-F6EECF244321}">
                <p14:modId xmlns:p14="http://schemas.microsoft.com/office/powerpoint/2010/main" val="1442206921"/>
              </p:ext>
            </p:extLst>
          </p:nvPr>
        </p:nvGraphicFramePr>
        <p:xfrm>
          <a:off x="3286626" y="779434"/>
          <a:ext cx="4411578" cy="2225040"/>
        </p:xfrm>
        <a:graphic>
          <a:graphicData uri="http://schemas.openxmlformats.org/drawingml/2006/table">
            <a:tbl>
              <a:tblPr firstRow="1" bandRow="1">
                <a:tableStyleId>{2D5ABB26-0587-4C30-8999-92F81FD0307C}</a:tableStyleId>
              </a:tblPr>
              <a:tblGrid>
                <a:gridCol w="770020">
                  <a:extLst>
                    <a:ext uri="{9D8B030D-6E8A-4147-A177-3AD203B41FA5}">
                      <a16:colId xmlns:a16="http://schemas.microsoft.com/office/drawing/2014/main" val="20000"/>
                    </a:ext>
                  </a:extLst>
                </a:gridCol>
                <a:gridCol w="1267326">
                  <a:extLst>
                    <a:ext uri="{9D8B030D-6E8A-4147-A177-3AD203B41FA5}">
                      <a16:colId xmlns:a16="http://schemas.microsoft.com/office/drawing/2014/main" val="20001"/>
                    </a:ext>
                  </a:extLst>
                </a:gridCol>
                <a:gridCol w="1138990">
                  <a:extLst>
                    <a:ext uri="{9D8B030D-6E8A-4147-A177-3AD203B41FA5}">
                      <a16:colId xmlns:a16="http://schemas.microsoft.com/office/drawing/2014/main" val="20002"/>
                    </a:ext>
                  </a:extLst>
                </a:gridCol>
                <a:gridCol w="1235242">
                  <a:extLst>
                    <a:ext uri="{9D8B030D-6E8A-4147-A177-3AD203B41FA5}">
                      <a16:colId xmlns:a16="http://schemas.microsoft.com/office/drawing/2014/main" val="20003"/>
                    </a:ext>
                  </a:extLst>
                </a:gridCol>
              </a:tblGrid>
              <a:tr h="370840">
                <a:tc>
                  <a:txBody>
                    <a:bodyPr/>
                    <a:lstStyle/>
                    <a:p>
                      <a:pPr algn="ctr"/>
                      <a:r>
                        <a:rPr lang="es-PE" b="1" dirty="0">
                          <a:solidFill>
                            <a:schemeClr val="bg1"/>
                          </a:solidFill>
                        </a:rPr>
                        <a:t>N°</a:t>
                      </a:r>
                    </a:p>
                  </a:txBody>
                  <a:tcPr>
                    <a:solidFill>
                      <a:schemeClr val="tx1"/>
                    </a:solidFill>
                  </a:tcPr>
                </a:tc>
                <a:tc>
                  <a:txBody>
                    <a:bodyPr/>
                    <a:lstStyle/>
                    <a:p>
                      <a:pPr algn="ctr"/>
                      <a:r>
                        <a:rPr lang="es-PE" b="1" dirty="0">
                          <a:solidFill>
                            <a:schemeClr val="bg1"/>
                          </a:solidFill>
                        </a:rPr>
                        <a:t>Principal</a:t>
                      </a:r>
                    </a:p>
                  </a:txBody>
                  <a:tcPr>
                    <a:solidFill>
                      <a:schemeClr val="tx1"/>
                    </a:solidFill>
                  </a:tcPr>
                </a:tc>
                <a:tc>
                  <a:txBody>
                    <a:bodyPr/>
                    <a:lstStyle/>
                    <a:p>
                      <a:pPr algn="ctr"/>
                      <a:r>
                        <a:rPr lang="es-PE" b="1" dirty="0">
                          <a:solidFill>
                            <a:schemeClr val="bg1"/>
                          </a:solidFill>
                        </a:rPr>
                        <a:t>Intereses</a:t>
                      </a:r>
                    </a:p>
                  </a:txBody>
                  <a:tcPr>
                    <a:solidFill>
                      <a:schemeClr val="tx1"/>
                    </a:solidFill>
                  </a:tcPr>
                </a:tc>
                <a:tc>
                  <a:txBody>
                    <a:bodyPr/>
                    <a:lstStyle/>
                    <a:p>
                      <a:pPr algn="ctr"/>
                      <a:r>
                        <a:rPr lang="es-PE" b="1" dirty="0">
                          <a:solidFill>
                            <a:schemeClr val="bg1"/>
                          </a:solidFill>
                        </a:rPr>
                        <a:t>Cuota</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PE" dirty="0">
                          <a:solidFill>
                            <a:schemeClr val="bg1"/>
                          </a:solidFill>
                        </a:rPr>
                        <a:t>1</a:t>
                      </a:r>
                    </a:p>
                  </a:txBody>
                  <a:tcPr/>
                </a:tc>
                <a:tc>
                  <a:txBody>
                    <a:bodyPr/>
                    <a:lstStyle/>
                    <a:p>
                      <a:pPr algn="r"/>
                      <a:r>
                        <a:rPr lang="es-PE" dirty="0">
                          <a:solidFill>
                            <a:schemeClr val="bg1"/>
                          </a:solidFill>
                        </a:rPr>
                        <a:t>70,000</a:t>
                      </a:r>
                    </a:p>
                  </a:txBody>
                  <a:tcPr/>
                </a:tc>
                <a:tc>
                  <a:txBody>
                    <a:bodyPr/>
                    <a:lstStyle/>
                    <a:p>
                      <a:pPr algn="r"/>
                      <a:r>
                        <a:rPr lang="es-PE" dirty="0">
                          <a:solidFill>
                            <a:schemeClr val="bg1"/>
                          </a:solidFill>
                        </a:rPr>
                        <a:t>30,000</a:t>
                      </a:r>
                    </a:p>
                  </a:txBody>
                  <a:tcPr/>
                </a:tc>
                <a:tc>
                  <a:txBody>
                    <a:bodyPr/>
                    <a:lstStyle/>
                    <a:p>
                      <a:pPr algn="r"/>
                      <a:r>
                        <a:rPr lang="es-PE" dirty="0">
                          <a:solidFill>
                            <a:schemeClr val="bg1"/>
                          </a:solidFill>
                        </a:rPr>
                        <a:t>100,000</a:t>
                      </a:r>
                    </a:p>
                  </a:txBody>
                  <a:tcPr/>
                </a:tc>
                <a:extLst>
                  <a:ext uri="{0D108BD9-81ED-4DB2-BD59-A6C34878D82A}">
                    <a16:rowId xmlns:a16="http://schemas.microsoft.com/office/drawing/2014/main" val="10001"/>
                  </a:ext>
                </a:extLst>
              </a:tr>
              <a:tr h="370840">
                <a:tc>
                  <a:txBody>
                    <a:bodyPr/>
                    <a:lstStyle/>
                    <a:p>
                      <a:pPr algn="ctr"/>
                      <a:r>
                        <a:rPr lang="es-PE" dirty="0">
                          <a:solidFill>
                            <a:schemeClr val="bg1"/>
                          </a:solidFill>
                        </a:rPr>
                        <a:t>2</a:t>
                      </a:r>
                    </a:p>
                  </a:txBody>
                  <a:tcPr/>
                </a:tc>
                <a:tc>
                  <a:txBody>
                    <a:bodyPr/>
                    <a:lstStyle/>
                    <a:p>
                      <a:pPr algn="r"/>
                      <a:r>
                        <a:rPr lang="es-PE" dirty="0">
                          <a:solidFill>
                            <a:schemeClr val="bg1"/>
                          </a:solidFill>
                        </a:rPr>
                        <a:t>75,000</a:t>
                      </a:r>
                    </a:p>
                  </a:txBody>
                  <a:tcPr/>
                </a:tc>
                <a:tc>
                  <a:txBody>
                    <a:bodyPr/>
                    <a:lstStyle/>
                    <a:p>
                      <a:pPr algn="r"/>
                      <a:r>
                        <a:rPr lang="es-PE" dirty="0">
                          <a:solidFill>
                            <a:schemeClr val="bg1"/>
                          </a:solidFill>
                        </a:rPr>
                        <a:t>25,000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100,000</a:t>
                      </a:r>
                    </a:p>
                  </a:txBody>
                  <a:tcPr/>
                </a:tc>
                <a:extLst>
                  <a:ext uri="{0D108BD9-81ED-4DB2-BD59-A6C34878D82A}">
                    <a16:rowId xmlns:a16="http://schemas.microsoft.com/office/drawing/2014/main" val="10002"/>
                  </a:ext>
                </a:extLst>
              </a:tr>
              <a:tr h="370840">
                <a:tc>
                  <a:txBody>
                    <a:bodyPr/>
                    <a:lstStyle/>
                    <a:p>
                      <a:pPr algn="ctr"/>
                      <a:r>
                        <a:rPr lang="es-PE" dirty="0">
                          <a:solidFill>
                            <a:schemeClr val="bg1"/>
                          </a:solidFill>
                        </a:rPr>
                        <a:t>:</a:t>
                      </a:r>
                    </a:p>
                  </a:txBody>
                  <a:tcPr/>
                </a:tc>
                <a:tc>
                  <a:txBody>
                    <a:bodyPr/>
                    <a:lstStyle/>
                    <a:p>
                      <a:pPr algn="r"/>
                      <a:r>
                        <a:rPr lang="es-PE" dirty="0">
                          <a:solidFill>
                            <a:schemeClr val="bg1"/>
                          </a:solidFill>
                        </a:rPr>
                        <a:t>:</a:t>
                      </a:r>
                    </a:p>
                  </a:txBody>
                  <a:tcPr/>
                </a:tc>
                <a:tc>
                  <a:txBody>
                    <a:bodyPr/>
                    <a:lstStyle/>
                    <a:p>
                      <a:pPr algn="r"/>
                      <a:r>
                        <a:rPr lang="es-PE" dirty="0">
                          <a:solidFill>
                            <a:schemeClr val="bg1"/>
                          </a:solidFill>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a:t>
                      </a:r>
                    </a:p>
                  </a:txBody>
                  <a:tcPr/>
                </a:tc>
                <a:extLst>
                  <a:ext uri="{0D108BD9-81ED-4DB2-BD59-A6C34878D82A}">
                    <a16:rowId xmlns:a16="http://schemas.microsoft.com/office/drawing/2014/main" val="10003"/>
                  </a:ext>
                </a:extLst>
              </a:tr>
              <a:tr h="370840">
                <a:tc>
                  <a:txBody>
                    <a:bodyPr/>
                    <a:lstStyle/>
                    <a:p>
                      <a:pPr algn="ctr"/>
                      <a:r>
                        <a:rPr lang="es-PE" dirty="0">
                          <a:solidFill>
                            <a:schemeClr val="bg1"/>
                          </a:solidFill>
                        </a:rPr>
                        <a:t>N</a:t>
                      </a:r>
                    </a:p>
                  </a:txBody>
                  <a:tcPr/>
                </a:tc>
                <a:tc>
                  <a:txBody>
                    <a:bodyPr/>
                    <a:lstStyle/>
                    <a:p>
                      <a:pPr algn="r"/>
                      <a:r>
                        <a:rPr lang="es-PE" dirty="0">
                          <a:solidFill>
                            <a:schemeClr val="bg1"/>
                          </a:solidFill>
                        </a:rPr>
                        <a:t>95,000</a:t>
                      </a:r>
                    </a:p>
                  </a:txBody>
                  <a:tcPr/>
                </a:tc>
                <a:tc>
                  <a:txBody>
                    <a:bodyPr/>
                    <a:lstStyle/>
                    <a:p>
                      <a:pPr algn="r"/>
                      <a:r>
                        <a:rPr lang="es-PE" dirty="0">
                          <a:solidFill>
                            <a:schemeClr val="bg1"/>
                          </a:solidFill>
                        </a:rPr>
                        <a:t>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100,000</a:t>
                      </a:r>
                    </a:p>
                  </a:txBody>
                  <a:tcPr/>
                </a:tc>
                <a:extLst>
                  <a:ext uri="{0D108BD9-81ED-4DB2-BD59-A6C34878D82A}">
                    <a16:rowId xmlns:a16="http://schemas.microsoft.com/office/drawing/2014/main" val="10004"/>
                  </a:ext>
                </a:extLst>
              </a:tr>
              <a:tr h="370840">
                <a:tc>
                  <a:txBody>
                    <a:bodyPr/>
                    <a:lstStyle/>
                    <a:p>
                      <a:r>
                        <a:rPr lang="es-PE" b="1" dirty="0">
                          <a:solidFill>
                            <a:schemeClr val="bg1"/>
                          </a:solidFill>
                        </a:rPr>
                        <a:t>Total</a:t>
                      </a:r>
                    </a:p>
                  </a:txBody>
                  <a:tcPr>
                    <a:solidFill>
                      <a:schemeClr val="tx1"/>
                    </a:solidFill>
                  </a:tcPr>
                </a:tc>
                <a:tc>
                  <a:txBody>
                    <a:bodyPr/>
                    <a:lstStyle/>
                    <a:p>
                      <a:pPr algn="r"/>
                      <a:r>
                        <a:rPr lang="es-PE" dirty="0">
                          <a:solidFill>
                            <a:schemeClr val="bg1"/>
                          </a:solidFill>
                        </a:rPr>
                        <a:t>1,000,000</a:t>
                      </a:r>
                    </a:p>
                  </a:txBody>
                  <a:tcPr>
                    <a:solidFill>
                      <a:schemeClr val="tx1"/>
                    </a:solidFill>
                  </a:tcPr>
                </a:tc>
                <a:tc>
                  <a:txBody>
                    <a:bodyPr/>
                    <a:lstStyle/>
                    <a:p>
                      <a:pPr algn="r"/>
                      <a:r>
                        <a:rPr lang="es-PE" dirty="0">
                          <a:solidFill>
                            <a:schemeClr val="bg1"/>
                          </a:solidFill>
                        </a:rPr>
                        <a:t>400,000</a:t>
                      </a:r>
                    </a:p>
                  </a:txBody>
                  <a:tcPr>
                    <a:solidFill>
                      <a:schemeClr val="tx1"/>
                    </a:solidFill>
                  </a:tcPr>
                </a:tc>
                <a:tc>
                  <a:txBody>
                    <a:bodyPr/>
                    <a:lstStyle/>
                    <a:p>
                      <a:pPr algn="r"/>
                      <a:r>
                        <a:rPr lang="es-PE" dirty="0">
                          <a:solidFill>
                            <a:schemeClr val="bg1"/>
                          </a:solidFill>
                        </a:rPr>
                        <a:t>1,400,000</a:t>
                      </a:r>
                    </a:p>
                  </a:txBody>
                  <a:tcPr>
                    <a:solidFill>
                      <a:schemeClr val="tx1"/>
                    </a:solidFill>
                  </a:tcPr>
                </a:tc>
                <a:extLst>
                  <a:ext uri="{0D108BD9-81ED-4DB2-BD59-A6C34878D82A}">
                    <a16:rowId xmlns:a16="http://schemas.microsoft.com/office/drawing/2014/main" val="1000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897309078"/>
              </p:ext>
            </p:extLst>
          </p:nvPr>
        </p:nvGraphicFramePr>
        <p:xfrm>
          <a:off x="874146" y="3240355"/>
          <a:ext cx="6274617" cy="1483360"/>
        </p:xfrm>
        <a:graphic>
          <a:graphicData uri="http://schemas.openxmlformats.org/drawingml/2006/table">
            <a:tbl>
              <a:tblPr firstRow="1" bandRow="1">
                <a:tableStyleId>{2D5ABB26-0587-4C30-8999-92F81FD0307C}</a:tableStyleId>
              </a:tblPr>
              <a:tblGrid>
                <a:gridCol w="3804133">
                  <a:extLst>
                    <a:ext uri="{9D8B030D-6E8A-4147-A177-3AD203B41FA5}">
                      <a16:colId xmlns:a16="http://schemas.microsoft.com/office/drawing/2014/main" val="20000"/>
                    </a:ext>
                  </a:extLst>
                </a:gridCol>
                <a:gridCol w="1299411">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tblGrid>
              <a:tr h="370840">
                <a:tc>
                  <a:txBody>
                    <a:bodyPr/>
                    <a:lstStyle/>
                    <a:p>
                      <a:endParaRPr lang="es-PE" sz="1800" b="1" dirty="0">
                        <a:solidFill>
                          <a:schemeClr val="bg1"/>
                        </a:solidFill>
                      </a:endParaRPr>
                    </a:p>
                  </a:txBody>
                  <a:tcPr/>
                </a:tc>
                <a:tc>
                  <a:txBody>
                    <a:bodyPr/>
                    <a:lstStyle/>
                    <a:p>
                      <a:pPr algn="ctr"/>
                      <a:r>
                        <a:rPr lang="es-PE" sz="1800" b="1" dirty="0">
                          <a:solidFill>
                            <a:schemeClr val="bg1"/>
                          </a:solidFill>
                        </a:rPr>
                        <a:t>Debe</a:t>
                      </a:r>
                    </a:p>
                  </a:txBody>
                  <a:tcPr/>
                </a:tc>
                <a:tc>
                  <a:txBody>
                    <a:bodyPr/>
                    <a:lstStyle/>
                    <a:p>
                      <a:pPr algn="ctr"/>
                      <a:r>
                        <a:rPr lang="es-PE" sz="1800" b="1" dirty="0">
                          <a:solidFill>
                            <a:schemeClr val="bg1"/>
                          </a:solidFill>
                        </a:rPr>
                        <a:t>Haber</a:t>
                      </a:r>
                    </a:p>
                  </a:txBody>
                  <a:tcPr/>
                </a:tc>
                <a:extLst>
                  <a:ext uri="{0D108BD9-81ED-4DB2-BD59-A6C34878D82A}">
                    <a16:rowId xmlns:a16="http://schemas.microsoft.com/office/drawing/2014/main" val="10000"/>
                  </a:ext>
                </a:extLst>
              </a:tr>
              <a:tr h="370840">
                <a:tc>
                  <a:txBody>
                    <a:bodyPr/>
                    <a:lstStyle/>
                    <a:p>
                      <a:r>
                        <a:rPr lang="es-PE" sz="1800" dirty="0">
                          <a:solidFill>
                            <a:schemeClr val="bg1"/>
                          </a:solidFill>
                        </a:rPr>
                        <a:t>Efectivo</a:t>
                      </a:r>
                    </a:p>
                  </a:txBody>
                  <a:tcPr/>
                </a:tc>
                <a:tc>
                  <a:txBody>
                    <a:bodyPr/>
                    <a:lstStyle/>
                    <a:p>
                      <a:pPr algn="r"/>
                      <a:r>
                        <a:rPr lang="es-PE" sz="1800" dirty="0">
                          <a:solidFill>
                            <a:schemeClr val="bg1"/>
                          </a:solidFill>
                        </a:rPr>
                        <a:t>1,000,000</a:t>
                      </a:r>
                    </a:p>
                  </a:txBody>
                  <a:tcPr/>
                </a:tc>
                <a:tc>
                  <a:txBody>
                    <a:bodyPr/>
                    <a:lstStyle/>
                    <a:p>
                      <a:pPr algn="r"/>
                      <a:endParaRPr lang="es-PE" sz="1800" dirty="0">
                        <a:solidFill>
                          <a:schemeClr val="bg1"/>
                        </a:solidFill>
                      </a:endParaRPr>
                    </a:p>
                  </a:txBody>
                  <a:tcPr/>
                </a:tc>
                <a:extLst>
                  <a:ext uri="{0D108BD9-81ED-4DB2-BD59-A6C34878D82A}">
                    <a16:rowId xmlns:a16="http://schemas.microsoft.com/office/drawing/2014/main" val="10001"/>
                  </a:ext>
                </a:extLst>
              </a:tr>
              <a:tr h="370840">
                <a:tc>
                  <a:txBody>
                    <a:bodyPr/>
                    <a:lstStyle/>
                    <a:p>
                      <a:r>
                        <a:rPr lang="es-PE" sz="1800" dirty="0">
                          <a:solidFill>
                            <a:schemeClr val="bg1"/>
                          </a:solidFill>
                        </a:rPr>
                        <a:t>Intereses diferidos</a:t>
                      </a:r>
                    </a:p>
                  </a:txBody>
                  <a:tcPr/>
                </a:tc>
                <a:tc>
                  <a:txBody>
                    <a:bodyPr/>
                    <a:lstStyle/>
                    <a:p>
                      <a:pPr algn="r"/>
                      <a:r>
                        <a:rPr lang="es-PE" sz="1800" dirty="0">
                          <a:solidFill>
                            <a:schemeClr val="bg1"/>
                          </a:solidFill>
                        </a:rPr>
                        <a:t>400,000</a:t>
                      </a:r>
                    </a:p>
                  </a:txBody>
                  <a:tcPr/>
                </a:tc>
                <a:tc>
                  <a:txBody>
                    <a:bodyPr/>
                    <a:lstStyle/>
                    <a:p>
                      <a:pPr algn="r"/>
                      <a:endParaRPr lang="es-PE" sz="1800" dirty="0">
                        <a:solidFill>
                          <a:schemeClr val="bg1"/>
                        </a:solidFill>
                      </a:endParaRPr>
                    </a:p>
                  </a:txBody>
                  <a:tcPr/>
                </a:tc>
                <a:extLst>
                  <a:ext uri="{0D108BD9-81ED-4DB2-BD59-A6C34878D82A}">
                    <a16:rowId xmlns:a16="http://schemas.microsoft.com/office/drawing/2014/main" val="10002"/>
                  </a:ext>
                </a:extLst>
              </a:tr>
              <a:tr h="370840">
                <a:tc>
                  <a:txBody>
                    <a:bodyPr/>
                    <a:lstStyle/>
                    <a:p>
                      <a:r>
                        <a:rPr lang="es-PE" sz="1800" dirty="0">
                          <a:solidFill>
                            <a:schemeClr val="bg1"/>
                          </a:solidFill>
                        </a:rPr>
                        <a:t>Préstamos por pagar</a:t>
                      </a:r>
                    </a:p>
                  </a:txBody>
                  <a:tcPr/>
                </a:tc>
                <a:tc>
                  <a:txBody>
                    <a:bodyPr/>
                    <a:lstStyle/>
                    <a:p>
                      <a:pPr algn="r"/>
                      <a:endParaRPr lang="es-PE" sz="1800" dirty="0">
                        <a:solidFill>
                          <a:schemeClr val="bg1"/>
                        </a:solidFill>
                      </a:endParaRPr>
                    </a:p>
                  </a:txBody>
                  <a:tcPr/>
                </a:tc>
                <a:tc>
                  <a:txBody>
                    <a:bodyPr/>
                    <a:lstStyle/>
                    <a:p>
                      <a:pPr algn="r"/>
                      <a:r>
                        <a:rPr lang="es-PE" sz="1800" dirty="0">
                          <a:solidFill>
                            <a:schemeClr val="bg1"/>
                          </a:solidFill>
                        </a:rPr>
                        <a:t>1,400,000</a:t>
                      </a:r>
                    </a:p>
                  </a:txBody>
                  <a:tcPr/>
                </a:tc>
                <a:extLst>
                  <a:ext uri="{0D108BD9-81ED-4DB2-BD59-A6C34878D82A}">
                    <a16:rowId xmlns:a16="http://schemas.microsoft.com/office/drawing/2014/main" val="10003"/>
                  </a:ext>
                </a:extLst>
              </a:tr>
            </a:tbl>
          </a:graphicData>
        </a:graphic>
      </p:graphicFrame>
      <p:sp>
        <p:nvSpPr>
          <p:cNvPr id="10" name="CuadroTexto 9"/>
          <p:cNvSpPr txBox="1"/>
          <p:nvPr/>
        </p:nvSpPr>
        <p:spPr>
          <a:xfrm>
            <a:off x="683646" y="5912096"/>
            <a:ext cx="5831454" cy="461665"/>
          </a:xfrm>
          <a:prstGeom prst="rect">
            <a:avLst/>
          </a:prstGeom>
          <a:solidFill>
            <a:srgbClr val="FFFFFF"/>
          </a:solidFill>
        </p:spPr>
        <p:txBody>
          <a:bodyPr wrap="square" rtlCol="0">
            <a:spAutoFit/>
          </a:bodyPr>
          <a:lstStyle/>
          <a:p>
            <a:r>
              <a:rPr lang="es-PE" sz="2400" i="1" dirty="0"/>
              <a:t>Reconocimiento de partidas no devengadas</a:t>
            </a:r>
          </a:p>
        </p:txBody>
      </p:sp>
      <p:graphicFrame>
        <p:nvGraphicFramePr>
          <p:cNvPr id="11" name="Tabla 10"/>
          <p:cNvGraphicFramePr>
            <a:graphicFrameLocks noGrp="1"/>
          </p:cNvGraphicFramePr>
          <p:nvPr>
            <p:extLst>
              <p:ext uri="{D42A27DB-BD31-4B8C-83A1-F6EECF244321}">
                <p14:modId xmlns:p14="http://schemas.microsoft.com/office/powerpoint/2010/main" val="2225469365"/>
              </p:ext>
            </p:extLst>
          </p:nvPr>
        </p:nvGraphicFramePr>
        <p:xfrm>
          <a:off x="874145" y="3240355"/>
          <a:ext cx="6274617" cy="1725480"/>
        </p:xfrm>
        <a:graphic>
          <a:graphicData uri="http://schemas.openxmlformats.org/drawingml/2006/table">
            <a:tbl>
              <a:tblPr firstRow="1" bandRow="1">
                <a:tableStyleId>{2D5ABB26-0587-4C30-8999-92F81FD0307C}</a:tableStyleId>
              </a:tblPr>
              <a:tblGrid>
                <a:gridCol w="3804133">
                  <a:extLst>
                    <a:ext uri="{9D8B030D-6E8A-4147-A177-3AD203B41FA5}">
                      <a16:colId xmlns:a16="http://schemas.microsoft.com/office/drawing/2014/main" val="20000"/>
                    </a:ext>
                  </a:extLst>
                </a:gridCol>
                <a:gridCol w="1299411">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tblGrid>
              <a:tr h="431370">
                <a:tc>
                  <a:txBody>
                    <a:bodyPr/>
                    <a:lstStyle/>
                    <a:p>
                      <a:endParaRPr lang="es-PE" sz="1800" b="1" dirty="0">
                        <a:solidFill>
                          <a:schemeClr val="bg1"/>
                        </a:solidFill>
                      </a:endParaRPr>
                    </a:p>
                  </a:txBody>
                  <a:tcPr>
                    <a:solidFill>
                      <a:srgbClr val="006600"/>
                    </a:solidFill>
                  </a:tcPr>
                </a:tc>
                <a:tc>
                  <a:txBody>
                    <a:bodyPr/>
                    <a:lstStyle/>
                    <a:p>
                      <a:pPr algn="ctr"/>
                      <a:r>
                        <a:rPr lang="es-PE" sz="1800" b="1" dirty="0">
                          <a:solidFill>
                            <a:schemeClr val="bg1"/>
                          </a:solidFill>
                        </a:rPr>
                        <a:t>Debe</a:t>
                      </a:r>
                    </a:p>
                  </a:txBody>
                  <a:tcPr>
                    <a:solidFill>
                      <a:srgbClr val="006600"/>
                    </a:solidFill>
                  </a:tcPr>
                </a:tc>
                <a:tc>
                  <a:txBody>
                    <a:bodyPr/>
                    <a:lstStyle/>
                    <a:p>
                      <a:pPr algn="ctr"/>
                      <a:r>
                        <a:rPr lang="es-PE" sz="1800" b="1" dirty="0">
                          <a:solidFill>
                            <a:schemeClr val="bg1"/>
                          </a:solidFill>
                        </a:rPr>
                        <a:t>Haber</a:t>
                      </a:r>
                    </a:p>
                  </a:txBody>
                  <a:tcPr>
                    <a:solidFill>
                      <a:srgbClr val="006600"/>
                    </a:solidFill>
                  </a:tcPr>
                </a:tc>
                <a:extLst>
                  <a:ext uri="{0D108BD9-81ED-4DB2-BD59-A6C34878D82A}">
                    <a16:rowId xmlns:a16="http://schemas.microsoft.com/office/drawing/2014/main" val="10000"/>
                  </a:ext>
                </a:extLst>
              </a:tr>
              <a:tr h="431370">
                <a:tc>
                  <a:txBody>
                    <a:bodyPr/>
                    <a:lstStyle/>
                    <a:p>
                      <a:r>
                        <a:rPr lang="es-PE" sz="1800" dirty="0">
                          <a:solidFill>
                            <a:schemeClr val="bg1"/>
                          </a:solidFill>
                        </a:rPr>
                        <a:t>Efectivo</a:t>
                      </a:r>
                    </a:p>
                  </a:txBody>
                  <a:tcPr>
                    <a:solidFill>
                      <a:srgbClr val="006600"/>
                    </a:solidFill>
                  </a:tcPr>
                </a:tc>
                <a:tc>
                  <a:txBody>
                    <a:bodyPr/>
                    <a:lstStyle/>
                    <a:p>
                      <a:pPr algn="r"/>
                      <a:r>
                        <a:rPr lang="es-PE" sz="1800" dirty="0">
                          <a:solidFill>
                            <a:schemeClr val="bg1"/>
                          </a:solidFill>
                        </a:rPr>
                        <a:t>1,000,000</a:t>
                      </a:r>
                    </a:p>
                  </a:txBody>
                  <a:tcPr>
                    <a:solidFill>
                      <a:srgbClr val="006600"/>
                    </a:solidFill>
                  </a:tcPr>
                </a:tc>
                <a:tc>
                  <a:txBody>
                    <a:bodyPr/>
                    <a:lstStyle/>
                    <a:p>
                      <a:pPr algn="r"/>
                      <a:endParaRPr lang="es-PE" sz="1800" dirty="0">
                        <a:solidFill>
                          <a:schemeClr val="bg1"/>
                        </a:solidFill>
                      </a:endParaRPr>
                    </a:p>
                  </a:txBody>
                  <a:tcPr>
                    <a:solidFill>
                      <a:srgbClr val="006600"/>
                    </a:solidFill>
                  </a:tcPr>
                </a:tc>
                <a:extLst>
                  <a:ext uri="{0D108BD9-81ED-4DB2-BD59-A6C34878D82A}">
                    <a16:rowId xmlns:a16="http://schemas.microsoft.com/office/drawing/2014/main" val="10001"/>
                  </a:ext>
                </a:extLst>
              </a:tr>
              <a:tr h="431370">
                <a:tc>
                  <a:txBody>
                    <a:bodyPr/>
                    <a:lstStyle/>
                    <a:p>
                      <a:r>
                        <a:rPr lang="es-PE" sz="1800" dirty="0">
                          <a:solidFill>
                            <a:schemeClr val="bg1"/>
                          </a:solidFill>
                        </a:rPr>
                        <a:t>Préstamos por pagar</a:t>
                      </a:r>
                    </a:p>
                  </a:txBody>
                  <a:tcPr>
                    <a:solidFill>
                      <a:srgbClr val="006600"/>
                    </a:solidFill>
                  </a:tcPr>
                </a:tc>
                <a:tc>
                  <a:txBody>
                    <a:bodyPr/>
                    <a:lstStyle/>
                    <a:p>
                      <a:pPr algn="r"/>
                      <a:endParaRPr lang="es-PE" sz="1800" dirty="0">
                        <a:solidFill>
                          <a:schemeClr val="bg1"/>
                        </a:solidFill>
                      </a:endParaRPr>
                    </a:p>
                  </a:txBody>
                  <a:tcPr>
                    <a:solidFill>
                      <a:srgbClr val="006600"/>
                    </a:solidFill>
                  </a:tcPr>
                </a:tc>
                <a:tc>
                  <a:txBody>
                    <a:bodyPr/>
                    <a:lstStyle/>
                    <a:p>
                      <a:pPr algn="r"/>
                      <a:r>
                        <a:rPr lang="es-PE" sz="1800" dirty="0">
                          <a:solidFill>
                            <a:schemeClr val="bg1"/>
                          </a:solidFill>
                        </a:rPr>
                        <a:t>1,000,000</a:t>
                      </a:r>
                    </a:p>
                  </a:txBody>
                  <a:tcPr>
                    <a:solidFill>
                      <a:srgbClr val="006600"/>
                    </a:solidFill>
                  </a:tcPr>
                </a:tc>
                <a:extLst>
                  <a:ext uri="{0D108BD9-81ED-4DB2-BD59-A6C34878D82A}">
                    <a16:rowId xmlns:a16="http://schemas.microsoft.com/office/drawing/2014/main" val="10002"/>
                  </a:ext>
                </a:extLst>
              </a:tr>
              <a:tr h="431370">
                <a:tc>
                  <a:txBody>
                    <a:bodyPr/>
                    <a:lstStyle/>
                    <a:p>
                      <a:endParaRPr lang="es-PE" sz="1800" dirty="0">
                        <a:solidFill>
                          <a:schemeClr val="bg1"/>
                        </a:solidFill>
                      </a:endParaRPr>
                    </a:p>
                  </a:txBody>
                  <a:tcPr>
                    <a:solidFill>
                      <a:srgbClr val="006600"/>
                    </a:solidFill>
                  </a:tcPr>
                </a:tc>
                <a:tc>
                  <a:txBody>
                    <a:bodyPr/>
                    <a:lstStyle/>
                    <a:p>
                      <a:pPr algn="r"/>
                      <a:endParaRPr lang="es-PE" sz="1800" dirty="0">
                        <a:solidFill>
                          <a:schemeClr val="bg1"/>
                        </a:solidFill>
                      </a:endParaRPr>
                    </a:p>
                  </a:txBody>
                  <a:tcPr>
                    <a:solidFill>
                      <a:srgbClr val="006600"/>
                    </a:solidFill>
                  </a:tcPr>
                </a:tc>
                <a:tc>
                  <a:txBody>
                    <a:bodyPr/>
                    <a:lstStyle/>
                    <a:p>
                      <a:pPr algn="r"/>
                      <a:endParaRPr lang="es-PE" sz="1800" dirty="0">
                        <a:solidFill>
                          <a:schemeClr val="bg1"/>
                        </a:solidFill>
                      </a:endParaRPr>
                    </a:p>
                  </a:txBody>
                  <a:tcPr>
                    <a:solidFill>
                      <a:srgbClr val="0066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39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79"/>
            <a:ext cx="11232107" cy="6873379"/>
          </a:xfrm>
          <a:prstGeom prst="rect">
            <a:avLst/>
          </a:prstGeom>
        </p:spPr>
      </p:pic>
      <p:sp>
        <p:nvSpPr>
          <p:cNvPr id="2" name="CuadroTexto 1"/>
          <p:cNvSpPr txBox="1"/>
          <p:nvPr/>
        </p:nvSpPr>
        <p:spPr>
          <a:xfrm>
            <a:off x="81885" y="81888"/>
            <a:ext cx="8461612" cy="769441"/>
          </a:xfrm>
          <a:prstGeom prst="rect">
            <a:avLst/>
          </a:prstGeom>
          <a:noFill/>
        </p:spPr>
        <p:txBody>
          <a:bodyPr wrap="square" rtlCol="0">
            <a:spAutoFit/>
          </a:bodyPr>
          <a:lstStyle/>
          <a:p>
            <a:r>
              <a:rPr lang="es-PE" sz="4400" b="1" dirty="0">
                <a:solidFill>
                  <a:srgbClr val="FFC000"/>
                </a:solidFill>
              </a:rPr>
              <a:t>TU TIEMPO!</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961" y="81888"/>
            <a:ext cx="2659039" cy="4116160"/>
          </a:xfrm>
          <a:prstGeom prst="rect">
            <a:avLst/>
          </a:prstGeom>
        </p:spPr>
      </p:pic>
      <p:sp>
        <p:nvSpPr>
          <p:cNvPr id="12" name="CuadroTexto 11"/>
          <p:cNvSpPr txBox="1"/>
          <p:nvPr/>
        </p:nvSpPr>
        <p:spPr>
          <a:xfrm>
            <a:off x="331694" y="4038040"/>
            <a:ext cx="3620263" cy="1200329"/>
          </a:xfrm>
          <a:prstGeom prst="rect">
            <a:avLst/>
          </a:prstGeom>
          <a:noFill/>
        </p:spPr>
        <p:txBody>
          <a:bodyPr wrap="square" rtlCol="0">
            <a:spAutoFit/>
          </a:bodyPr>
          <a:lstStyle/>
          <a:p>
            <a:r>
              <a:rPr lang="es-PE" sz="4400" b="1" dirty="0">
                <a:solidFill>
                  <a:schemeClr val="bg1"/>
                </a:solidFill>
              </a:rPr>
              <a:t>Carl </a:t>
            </a:r>
            <a:r>
              <a:rPr lang="es-PE" sz="4400" b="1" dirty="0" err="1">
                <a:solidFill>
                  <a:schemeClr val="bg1"/>
                </a:solidFill>
              </a:rPr>
              <a:t>Sagan</a:t>
            </a:r>
            <a:endParaRPr lang="es-PE" sz="4400" b="1" dirty="0">
              <a:solidFill>
                <a:schemeClr val="bg1"/>
              </a:solidFill>
            </a:endParaRPr>
          </a:p>
          <a:p>
            <a:r>
              <a:rPr lang="es-PE" sz="2800" b="1" dirty="0">
                <a:solidFill>
                  <a:schemeClr val="bg1"/>
                </a:solidFill>
              </a:rPr>
              <a:t>1934-1996</a:t>
            </a:r>
          </a:p>
        </p:txBody>
      </p:sp>
    </p:spTree>
    <p:extLst>
      <p:ext uri="{BB962C8B-B14F-4D97-AF65-F5344CB8AC3E}">
        <p14:creationId xmlns:p14="http://schemas.microsoft.com/office/powerpoint/2010/main" val="428997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57720" cy="6963509"/>
          </a:xfrm>
          <a:prstGeom prst="rect">
            <a:avLst/>
          </a:prstGeom>
        </p:spPr>
      </p:pic>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spTree>
    <p:extLst>
      <p:ext uri="{BB962C8B-B14F-4D97-AF65-F5344CB8AC3E}">
        <p14:creationId xmlns:p14="http://schemas.microsoft.com/office/powerpoint/2010/main" val="3539268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3449977678"/>
              </p:ext>
            </p:extLst>
          </p:nvPr>
        </p:nvGraphicFramePr>
        <p:xfrm>
          <a:off x="288878" y="286466"/>
          <a:ext cx="9332793" cy="6223518"/>
        </p:xfrm>
        <a:graphic>
          <a:graphicData uri="http://schemas.openxmlformats.org/drawingml/2006/table">
            <a:tbl>
              <a:tblPr>
                <a:tableStyleId>{5C22544A-7EE6-4342-B048-85BDC9FD1C3A}</a:tableStyleId>
              </a:tblPr>
              <a:tblGrid>
                <a:gridCol w="3110931">
                  <a:extLst>
                    <a:ext uri="{9D8B030D-6E8A-4147-A177-3AD203B41FA5}">
                      <a16:colId xmlns:a16="http://schemas.microsoft.com/office/drawing/2014/main" val="3639311106"/>
                    </a:ext>
                  </a:extLst>
                </a:gridCol>
                <a:gridCol w="3110931">
                  <a:extLst>
                    <a:ext uri="{9D8B030D-6E8A-4147-A177-3AD203B41FA5}">
                      <a16:colId xmlns:a16="http://schemas.microsoft.com/office/drawing/2014/main" val="1088527460"/>
                    </a:ext>
                  </a:extLst>
                </a:gridCol>
                <a:gridCol w="3110931">
                  <a:extLst>
                    <a:ext uri="{9D8B030D-6E8A-4147-A177-3AD203B41FA5}">
                      <a16:colId xmlns:a16="http://schemas.microsoft.com/office/drawing/2014/main" val="1214370021"/>
                    </a:ext>
                  </a:extLst>
                </a:gridCol>
              </a:tblGrid>
              <a:tr h="341409">
                <a:tc>
                  <a:txBody>
                    <a:bodyPr/>
                    <a:lstStyle/>
                    <a:p>
                      <a:pPr algn="ctr" fontAlgn="b"/>
                      <a:r>
                        <a:rPr lang="es-PE" sz="2000" b="1" u="none" strike="noStrike" dirty="0">
                          <a:solidFill>
                            <a:schemeClr val="bg1"/>
                          </a:solidFill>
                          <a:effectLst/>
                        </a:rPr>
                        <a:t>Ene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a:solidFill>
                            <a:schemeClr val="bg1"/>
                          </a:solidFill>
                          <a:effectLst/>
                        </a:rPr>
                        <a:t>Feb</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a:solidFill>
                            <a:schemeClr val="bg1"/>
                          </a:solidFill>
                          <a:effectLst/>
                        </a:rPr>
                        <a:t>Mar</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120448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a:solidFill>
                            <a:schemeClr val="bg1"/>
                          </a:solidFill>
                          <a:effectLst/>
                        </a:rPr>
                        <a:t> </a:t>
                      </a:r>
                      <a:endParaRPr lang="es-PE" sz="1100" b="1" i="0" u="none" strike="noStrike">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r h="381335">
                <a:tc>
                  <a:txBody>
                    <a:bodyPr/>
                    <a:lstStyle/>
                    <a:p>
                      <a:pPr algn="ctr" fontAlgn="b"/>
                      <a:r>
                        <a:rPr lang="es-PE" sz="2000" b="1" u="none" strike="noStrike" dirty="0">
                          <a:solidFill>
                            <a:schemeClr val="bg1"/>
                          </a:solidFill>
                          <a:effectLst/>
                        </a:rPr>
                        <a:t>Abr</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err="1">
                          <a:solidFill>
                            <a:schemeClr val="bg1"/>
                          </a:solidFill>
                          <a:effectLst/>
                        </a:rPr>
                        <a:t>May</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a:solidFill>
                            <a:schemeClr val="bg1"/>
                          </a:solidFill>
                          <a:effectLst/>
                        </a:rPr>
                        <a:t>Jun</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546598717"/>
                  </a:ext>
                </a:extLst>
              </a:tr>
              <a:tr h="120448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a:solidFill>
                            <a:schemeClr val="bg1"/>
                          </a:solidFill>
                          <a:effectLst/>
                        </a:rPr>
                        <a:t> </a:t>
                      </a:r>
                      <a:endParaRPr lang="es-PE" sz="1100" b="1" i="0" u="none" strike="noStrike">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791615952"/>
                  </a:ext>
                </a:extLst>
              </a:tr>
              <a:tr h="341409">
                <a:tc>
                  <a:txBody>
                    <a:bodyPr/>
                    <a:lstStyle/>
                    <a:p>
                      <a:pPr algn="ctr" fontAlgn="b"/>
                      <a:r>
                        <a:rPr lang="es-PE" sz="2000" b="1" u="none" strike="noStrike" dirty="0">
                          <a:solidFill>
                            <a:schemeClr val="bg1"/>
                          </a:solidFill>
                          <a:effectLst/>
                        </a:rPr>
                        <a:t>Jul</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err="1">
                          <a:solidFill>
                            <a:schemeClr val="bg1"/>
                          </a:solidFill>
                          <a:effectLst/>
                        </a:rPr>
                        <a:t>Ago</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a:solidFill>
                            <a:schemeClr val="bg1"/>
                          </a:solidFill>
                          <a:effectLst/>
                        </a:rPr>
                        <a:t>Set</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2150878502"/>
                  </a:ext>
                </a:extLst>
              </a:tr>
              <a:tr h="120448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858596063"/>
                  </a:ext>
                </a:extLst>
              </a:tr>
              <a:tr h="341409">
                <a:tc>
                  <a:txBody>
                    <a:bodyPr/>
                    <a:lstStyle/>
                    <a:p>
                      <a:pPr algn="ctr" fontAlgn="b"/>
                      <a:r>
                        <a:rPr lang="es-PE" sz="2000" b="1" u="none" strike="noStrike" dirty="0">
                          <a:solidFill>
                            <a:schemeClr val="bg1"/>
                          </a:solidFill>
                          <a:effectLst/>
                        </a:rPr>
                        <a:t>Oct</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a:solidFill>
                            <a:schemeClr val="bg1"/>
                          </a:solidFill>
                          <a:effectLst/>
                        </a:rPr>
                        <a:t>Nov</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tc>
                  <a:txBody>
                    <a:bodyPr/>
                    <a:lstStyle/>
                    <a:p>
                      <a:pPr algn="ctr" fontAlgn="b"/>
                      <a:r>
                        <a:rPr lang="es-PE" sz="2000" b="1" u="none" strike="noStrike" dirty="0">
                          <a:solidFill>
                            <a:schemeClr val="bg1"/>
                          </a:solidFill>
                          <a:effectLst/>
                        </a:rPr>
                        <a:t>Dic</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452893277"/>
                  </a:ext>
                </a:extLst>
              </a:tr>
              <a:tr h="1204489">
                <a:tc>
                  <a:txBody>
                    <a:bodyPr/>
                    <a:lstStyle/>
                    <a:p>
                      <a:pPr algn="ctr" fontAlgn="b"/>
                      <a:r>
                        <a:rPr lang="es-PE" sz="1100" b="1" u="none" strike="noStrike">
                          <a:solidFill>
                            <a:schemeClr val="bg1"/>
                          </a:solidFill>
                          <a:effectLst/>
                        </a:rPr>
                        <a:t> </a:t>
                      </a:r>
                      <a:endParaRPr lang="es-PE" sz="1100" b="1" i="0" u="none" strike="noStrike">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597177323"/>
                  </a:ext>
                </a:extLst>
              </a:tr>
            </a:tbl>
          </a:graphicData>
        </a:graphic>
      </p:graphicFrame>
      <p:cxnSp>
        <p:nvCxnSpPr>
          <p:cNvPr id="11" name="Conector recto de flecha 10"/>
          <p:cNvCxnSpPr/>
          <p:nvPr/>
        </p:nvCxnSpPr>
        <p:spPr>
          <a:xfrm>
            <a:off x="288878" y="286466"/>
            <a:ext cx="9332793" cy="6223518"/>
          </a:xfrm>
          <a:prstGeom prst="straightConnector1">
            <a:avLst/>
          </a:prstGeom>
          <a:ln w="57150">
            <a:solidFill>
              <a:schemeClr val="bg1">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rot="2023157">
            <a:off x="2991132" y="2522466"/>
            <a:ext cx="3013880" cy="553998"/>
          </a:xfrm>
          <a:prstGeom prst="rect">
            <a:avLst/>
          </a:prstGeom>
          <a:noFill/>
        </p:spPr>
        <p:txBody>
          <a:bodyPr wrap="square" rtlCol="0">
            <a:spAutoFit/>
          </a:bodyPr>
          <a:lstStyle/>
          <a:p>
            <a:pPr algn="ctr"/>
            <a:r>
              <a:rPr lang="es-PE" sz="3000" b="1" dirty="0">
                <a:solidFill>
                  <a:schemeClr val="bg1"/>
                </a:solidFill>
              </a:rPr>
              <a:t>14,000,000</a:t>
            </a:r>
          </a:p>
        </p:txBody>
      </p:sp>
      <p:pic>
        <p:nvPicPr>
          <p:cNvPr id="13" name="Imagen 12"/>
          <p:cNvPicPr>
            <a:picLocks noChangeAspect="1"/>
          </p:cNvPicPr>
          <p:nvPr/>
        </p:nvPicPr>
        <p:blipFill>
          <a:blip r:embed="rId4"/>
          <a:stretch>
            <a:fillRect/>
          </a:stretch>
        </p:blipFill>
        <p:spPr>
          <a:xfrm>
            <a:off x="6536842" y="286466"/>
            <a:ext cx="3084830" cy="2429438"/>
          </a:xfrm>
          <a:prstGeom prst="rect">
            <a:avLst/>
          </a:prstGeom>
        </p:spPr>
      </p:pic>
    </p:spTree>
    <p:extLst>
      <p:ext uri="{BB962C8B-B14F-4D97-AF65-F5344CB8AC3E}">
        <p14:creationId xmlns:p14="http://schemas.microsoft.com/office/powerpoint/2010/main" val="69422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1519724966"/>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Ene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767" y="1958481"/>
            <a:ext cx="5629701" cy="4297338"/>
          </a:xfrm>
          <a:prstGeom prst="rect">
            <a:avLst/>
          </a:prstGeom>
        </p:spPr>
      </p:pic>
      <p:sp>
        <p:nvSpPr>
          <p:cNvPr id="9" name="CuadroTexto 8"/>
          <p:cNvSpPr txBox="1"/>
          <p:nvPr/>
        </p:nvSpPr>
        <p:spPr>
          <a:xfrm>
            <a:off x="2361065" y="1125606"/>
            <a:ext cx="5602404" cy="830997"/>
          </a:xfrm>
          <a:prstGeom prst="rect">
            <a:avLst/>
          </a:prstGeom>
          <a:noFill/>
        </p:spPr>
        <p:txBody>
          <a:bodyPr wrap="square" rtlCol="0">
            <a:spAutoFit/>
          </a:bodyPr>
          <a:lstStyle/>
          <a:p>
            <a:pPr algn="ctr"/>
            <a:r>
              <a:rPr lang="es-PE" sz="2400" b="1" dirty="0">
                <a:solidFill>
                  <a:schemeClr val="bg1"/>
                </a:solidFill>
              </a:rPr>
              <a:t>1 de Enero</a:t>
            </a:r>
          </a:p>
          <a:p>
            <a:pPr algn="ctr"/>
            <a:r>
              <a:rPr lang="es-PE" sz="2400" b="1" dirty="0">
                <a:solidFill>
                  <a:schemeClr val="bg1"/>
                </a:solidFill>
              </a:rPr>
              <a:t>Big </a:t>
            </a:r>
            <a:r>
              <a:rPr lang="es-PE" sz="2400" b="1" dirty="0" err="1">
                <a:solidFill>
                  <a:schemeClr val="bg1"/>
                </a:solidFill>
              </a:rPr>
              <a:t>Bang</a:t>
            </a:r>
            <a:endParaRPr lang="es-PE" sz="2400" b="1" dirty="0">
              <a:solidFill>
                <a:schemeClr val="bg1"/>
              </a:solidFill>
            </a:endParaRPr>
          </a:p>
        </p:txBody>
      </p:sp>
    </p:spTree>
    <p:extLst>
      <p:ext uri="{BB962C8B-B14F-4D97-AF65-F5344CB8AC3E}">
        <p14:creationId xmlns:p14="http://schemas.microsoft.com/office/powerpoint/2010/main" val="29569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192610504"/>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Feb</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51" y="682388"/>
            <a:ext cx="9305498" cy="5909480"/>
          </a:xfrm>
          <a:prstGeom prst="rect">
            <a:avLst/>
          </a:prstGeom>
        </p:spPr>
      </p:pic>
      <p:sp>
        <p:nvSpPr>
          <p:cNvPr id="9" name="CuadroTexto 8"/>
          <p:cNvSpPr txBox="1"/>
          <p:nvPr/>
        </p:nvSpPr>
        <p:spPr>
          <a:xfrm>
            <a:off x="2361065" y="1125606"/>
            <a:ext cx="5602404" cy="830997"/>
          </a:xfrm>
          <a:prstGeom prst="rect">
            <a:avLst/>
          </a:prstGeom>
          <a:noFill/>
        </p:spPr>
        <p:txBody>
          <a:bodyPr wrap="square" rtlCol="0">
            <a:spAutoFit/>
          </a:bodyPr>
          <a:lstStyle/>
          <a:p>
            <a:pPr algn="ctr"/>
            <a:r>
              <a:rPr lang="es-PE" sz="2400" b="1" dirty="0">
                <a:solidFill>
                  <a:schemeClr val="bg1"/>
                </a:solidFill>
              </a:rPr>
              <a:t>1 de Febrero</a:t>
            </a:r>
          </a:p>
          <a:p>
            <a:pPr algn="ctr"/>
            <a:r>
              <a:rPr lang="es-PE" sz="2400" b="1" dirty="0">
                <a:solidFill>
                  <a:schemeClr val="bg1"/>
                </a:solidFill>
              </a:rPr>
              <a:t>Formación la Vía Láctea</a:t>
            </a:r>
          </a:p>
        </p:txBody>
      </p:sp>
    </p:spTree>
    <p:extLst>
      <p:ext uri="{BB962C8B-B14F-4D97-AF65-F5344CB8AC3E}">
        <p14:creationId xmlns:p14="http://schemas.microsoft.com/office/powerpoint/2010/main" val="31539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353545811"/>
              </p:ext>
            </p:extLst>
          </p:nvPr>
        </p:nvGraphicFramePr>
        <p:xfrm>
          <a:off x="1817527" y="1176429"/>
          <a:ext cx="6768753" cy="74168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algn="ctr"/>
                      <a:r>
                        <a:rPr lang="es-PE" dirty="0"/>
                        <a:t>NORMAS</a:t>
                      </a:r>
                    </a:p>
                  </a:txBody>
                  <a:tcPr/>
                </a:tc>
                <a:tc>
                  <a:txBody>
                    <a:bodyPr/>
                    <a:lstStyle/>
                    <a:p>
                      <a:pPr algn="ctr"/>
                      <a:endParaRPr lang="es-PE" dirty="0"/>
                    </a:p>
                  </a:txBody>
                  <a:tcPr/>
                </a:tc>
                <a:tc>
                  <a:txBody>
                    <a:bodyPr/>
                    <a:lstStyle/>
                    <a:p>
                      <a:pPr algn="ctr"/>
                      <a:r>
                        <a:rPr lang="es-PE" dirty="0"/>
                        <a:t>OBJETIVO</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INCOTERM</a:t>
                      </a:r>
                    </a:p>
                  </a:txBody>
                  <a:tcPr/>
                </a:tc>
                <a:tc>
                  <a:txBody>
                    <a:bodyPr/>
                    <a:lstStyle/>
                    <a:p>
                      <a:endParaRPr lang="es-PE" dirty="0"/>
                    </a:p>
                  </a:txBody>
                  <a:tcPr/>
                </a:tc>
                <a:tc>
                  <a:txBody>
                    <a:bodyPr/>
                    <a:lstStyle/>
                    <a:p>
                      <a:r>
                        <a:rPr lang="es-PE" dirty="0"/>
                        <a:t>Calidad en negocios</a:t>
                      </a:r>
                      <a:r>
                        <a:rPr lang="es-PE" baseline="0" dirty="0"/>
                        <a:t> Internacionales</a:t>
                      </a:r>
                      <a:endParaRPr lang="es-PE" dirty="0"/>
                    </a:p>
                  </a:txBody>
                  <a:tcPr/>
                </a:tc>
                <a:extLst>
                  <a:ext uri="{0D108BD9-81ED-4DB2-BD59-A6C34878D82A}">
                    <a16:rowId xmlns:a16="http://schemas.microsoft.com/office/drawing/2014/main" val="10001"/>
                  </a:ext>
                </a:extLst>
              </a:tr>
            </a:tbl>
          </a:graphicData>
        </a:graphic>
      </p:graphicFrame>
      <p:sp>
        <p:nvSpPr>
          <p:cNvPr id="9" name="Flecha derecha 8"/>
          <p:cNvSpPr/>
          <p:nvPr/>
        </p:nvSpPr>
        <p:spPr>
          <a:xfrm>
            <a:off x="4337807" y="1608477"/>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0" name="Tabla 9"/>
          <p:cNvGraphicFramePr>
            <a:graphicFrameLocks noGrp="1"/>
          </p:cNvGraphicFramePr>
          <p:nvPr>
            <p:extLst>
              <p:ext uri="{D42A27DB-BD31-4B8C-83A1-F6EECF244321}">
                <p14:modId xmlns:p14="http://schemas.microsoft.com/office/powerpoint/2010/main" val="1128487489"/>
              </p:ext>
            </p:extLst>
          </p:nvPr>
        </p:nvGraphicFramePr>
        <p:xfrm>
          <a:off x="1817527" y="1968517"/>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ISO</a:t>
                      </a:r>
                    </a:p>
                  </a:txBody>
                  <a:tcPr/>
                </a:tc>
                <a:tc>
                  <a:txBody>
                    <a:bodyPr/>
                    <a:lstStyle/>
                    <a:p>
                      <a:endParaRPr lang="es-PE" dirty="0"/>
                    </a:p>
                  </a:txBody>
                  <a:tcPr/>
                </a:tc>
                <a:tc>
                  <a:txBody>
                    <a:bodyPr/>
                    <a:lstStyle/>
                    <a:p>
                      <a:r>
                        <a:rPr lang="es-PE" b="1" dirty="0"/>
                        <a:t>Calidad en procesos – ISO </a:t>
                      </a:r>
                    </a:p>
                  </a:txBody>
                  <a:tcPr/>
                </a:tc>
                <a:extLst>
                  <a:ext uri="{0D108BD9-81ED-4DB2-BD59-A6C34878D82A}">
                    <a16:rowId xmlns:a16="http://schemas.microsoft.com/office/drawing/2014/main" val="10000"/>
                  </a:ext>
                </a:extLst>
              </a:tr>
            </a:tbl>
          </a:graphicData>
        </a:graphic>
      </p:graphicFrame>
      <p:sp>
        <p:nvSpPr>
          <p:cNvPr id="11" name="Flecha derecha 10"/>
          <p:cNvSpPr/>
          <p:nvPr/>
        </p:nvSpPr>
        <p:spPr>
          <a:xfrm>
            <a:off x="4337807" y="203575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2" name="Tabla 11"/>
          <p:cNvGraphicFramePr>
            <a:graphicFrameLocks noGrp="1"/>
          </p:cNvGraphicFramePr>
          <p:nvPr>
            <p:extLst>
              <p:ext uri="{D42A27DB-BD31-4B8C-83A1-F6EECF244321}">
                <p14:modId xmlns:p14="http://schemas.microsoft.com/office/powerpoint/2010/main" val="1253750156"/>
              </p:ext>
            </p:extLst>
          </p:nvPr>
        </p:nvGraphicFramePr>
        <p:xfrm>
          <a:off x="1817527" y="2400565"/>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IATA</a:t>
                      </a:r>
                    </a:p>
                  </a:txBody>
                  <a:tcPr/>
                </a:tc>
                <a:tc>
                  <a:txBody>
                    <a:bodyPr/>
                    <a:lstStyle/>
                    <a:p>
                      <a:endParaRPr lang="es-PE" dirty="0"/>
                    </a:p>
                  </a:txBody>
                  <a:tcPr/>
                </a:tc>
                <a:tc>
                  <a:txBody>
                    <a:bodyPr/>
                    <a:lstStyle/>
                    <a:p>
                      <a:r>
                        <a:rPr lang="es-PE" b="1" dirty="0"/>
                        <a:t>Comercio aéreo – IATA </a:t>
                      </a:r>
                    </a:p>
                  </a:txBody>
                  <a:tcPr/>
                </a:tc>
                <a:extLst>
                  <a:ext uri="{0D108BD9-81ED-4DB2-BD59-A6C34878D82A}">
                    <a16:rowId xmlns:a16="http://schemas.microsoft.com/office/drawing/2014/main" val="10000"/>
                  </a:ext>
                </a:extLst>
              </a:tr>
            </a:tbl>
          </a:graphicData>
        </a:graphic>
      </p:graphicFrame>
      <p:sp>
        <p:nvSpPr>
          <p:cNvPr id="13" name="Flecha derecha 12"/>
          <p:cNvSpPr/>
          <p:nvPr/>
        </p:nvSpPr>
        <p:spPr>
          <a:xfrm>
            <a:off x="4337807" y="245912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4" name="Tabla 13"/>
          <p:cNvGraphicFramePr>
            <a:graphicFrameLocks noGrp="1"/>
          </p:cNvGraphicFramePr>
          <p:nvPr>
            <p:extLst>
              <p:ext uri="{D42A27DB-BD31-4B8C-83A1-F6EECF244321}">
                <p14:modId xmlns:p14="http://schemas.microsoft.com/office/powerpoint/2010/main" val="2201177799"/>
              </p:ext>
            </p:extLst>
          </p:nvPr>
        </p:nvGraphicFramePr>
        <p:xfrm>
          <a:off x="1817527" y="2832613"/>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ASTM</a:t>
                      </a:r>
                    </a:p>
                  </a:txBody>
                  <a:tcPr/>
                </a:tc>
                <a:tc>
                  <a:txBody>
                    <a:bodyPr/>
                    <a:lstStyle/>
                    <a:p>
                      <a:endParaRPr lang="es-PE" dirty="0"/>
                    </a:p>
                  </a:txBody>
                  <a:tcPr/>
                </a:tc>
                <a:tc>
                  <a:txBody>
                    <a:bodyPr/>
                    <a:lstStyle/>
                    <a:p>
                      <a:r>
                        <a:rPr lang="es-PE" b="1" dirty="0"/>
                        <a:t>Calidad de la construcción - ASTM</a:t>
                      </a:r>
                    </a:p>
                  </a:txBody>
                  <a:tcPr/>
                </a:tc>
                <a:extLst>
                  <a:ext uri="{0D108BD9-81ED-4DB2-BD59-A6C34878D82A}">
                    <a16:rowId xmlns:a16="http://schemas.microsoft.com/office/drawing/2014/main" val="10000"/>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753087219"/>
              </p:ext>
            </p:extLst>
          </p:nvPr>
        </p:nvGraphicFramePr>
        <p:xfrm>
          <a:off x="1817527" y="3264661"/>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OCDE</a:t>
                      </a:r>
                    </a:p>
                  </a:txBody>
                  <a:tcPr/>
                </a:tc>
                <a:tc>
                  <a:txBody>
                    <a:bodyPr/>
                    <a:lstStyle/>
                    <a:p>
                      <a:endParaRPr lang="es-PE" dirty="0"/>
                    </a:p>
                  </a:txBody>
                  <a:tcPr/>
                </a:tc>
                <a:tc>
                  <a:txBody>
                    <a:bodyPr/>
                    <a:lstStyle/>
                    <a:p>
                      <a:r>
                        <a:rPr lang="es-PE" b="1" dirty="0"/>
                        <a:t>Precios de Transferencia - OCDE</a:t>
                      </a:r>
                    </a:p>
                  </a:txBody>
                  <a:tcPr/>
                </a:tc>
                <a:extLst>
                  <a:ext uri="{0D108BD9-81ED-4DB2-BD59-A6C34878D82A}">
                    <a16:rowId xmlns:a16="http://schemas.microsoft.com/office/drawing/2014/main" val="10000"/>
                  </a:ext>
                </a:extLst>
              </a:tr>
            </a:tbl>
          </a:graphicData>
        </a:graphic>
      </p:graphicFrame>
      <p:sp>
        <p:nvSpPr>
          <p:cNvPr id="16" name="Flecha derecha 15"/>
          <p:cNvSpPr/>
          <p:nvPr/>
        </p:nvSpPr>
        <p:spPr>
          <a:xfrm>
            <a:off x="4337807" y="289117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lecha derecha 16"/>
          <p:cNvSpPr/>
          <p:nvPr/>
        </p:nvSpPr>
        <p:spPr>
          <a:xfrm>
            <a:off x="4337807" y="333189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8" name="Tabla 17"/>
          <p:cNvGraphicFramePr>
            <a:graphicFrameLocks noGrp="1"/>
          </p:cNvGraphicFramePr>
          <p:nvPr>
            <p:extLst>
              <p:ext uri="{D42A27DB-BD31-4B8C-83A1-F6EECF244321}">
                <p14:modId xmlns:p14="http://schemas.microsoft.com/office/powerpoint/2010/main" val="1314293101"/>
              </p:ext>
            </p:extLst>
          </p:nvPr>
        </p:nvGraphicFramePr>
        <p:xfrm>
          <a:off x="1817527" y="3710156"/>
          <a:ext cx="6768753" cy="983234"/>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BASILEA</a:t>
                      </a:r>
                    </a:p>
                    <a:p>
                      <a:pPr marL="0" marR="0" indent="0" algn="l" defTabSz="914400" rtl="0" eaLnBrk="1" fontAlgn="auto" latinLnBrk="0" hangingPunct="1">
                        <a:lnSpc>
                          <a:spcPct val="100000"/>
                        </a:lnSpc>
                        <a:spcBef>
                          <a:spcPts val="0"/>
                        </a:spcBef>
                        <a:spcAft>
                          <a:spcPts val="0"/>
                        </a:spcAft>
                        <a:buClrTx/>
                        <a:buSzTx/>
                        <a:buFontTx/>
                        <a:buNone/>
                        <a:tabLst/>
                        <a:defRPr/>
                      </a:pPr>
                      <a:r>
                        <a:rPr lang="es-PE" dirty="0"/>
                        <a:t>I</a:t>
                      </a:r>
                    </a:p>
                    <a:p>
                      <a:pPr marL="0" marR="0" indent="0" algn="l" defTabSz="914400" rtl="0" eaLnBrk="1" fontAlgn="auto" latinLnBrk="0" hangingPunct="1">
                        <a:lnSpc>
                          <a:spcPct val="100000"/>
                        </a:lnSpc>
                        <a:spcBef>
                          <a:spcPts val="0"/>
                        </a:spcBef>
                        <a:spcAft>
                          <a:spcPts val="0"/>
                        </a:spcAft>
                        <a:buClrTx/>
                        <a:buSzTx/>
                        <a:buFontTx/>
                        <a:buNone/>
                        <a:tabLst/>
                        <a:defRPr/>
                      </a:pPr>
                      <a:r>
                        <a:rPr lang="es-PE" dirty="0"/>
                        <a:t>II</a:t>
                      </a:r>
                    </a:p>
                    <a:p>
                      <a:pPr marL="0" marR="0" indent="0" algn="l" defTabSz="914400" rtl="0" eaLnBrk="1" fontAlgn="auto" latinLnBrk="0" hangingPunct="1">
                        <a:lnSpc>
                          <a:spcPct val="100000"/>
                        </a:lnSpc>
                        <a:spcBef>
                          <a:spcPts val="0"/>
                        </a:spcBef>
                        <a:spcAft>
                          <a:spcPts val="0"/>
                        </a:spcAft>
                        <a:buClrTx/>
                        <a:buSzTx/>
                        <a:buFontTx/>
                        <a:buNone/>
                        <a:tabLst/>
                        <a:defRPr/>
                      </a:pPr>
                      <a:r>
                        <a:rPr lang="es-PE" dirty="0"/>
                        <a:t>III</a:t>
                      </a:r>
                    </a:p>
                  </a:txBody>
                  <a:tcPr/>
                </a:tc>
                <a:tc>
                  <a:txBody>
                    <a:bodyPr/>
                    <a:lstStyle/>
                    <a:p>
                      <a:endParaRPr lang="es-PE" dirty="0"/>
                    </a:p>
                  </a:txBody>
                  <a:tcPr/>
                </a:tc>
                <a:tc>
                  <a:txBody>
                    <a:bodyPr/>
                    <a:lstStyle/>
                    <a:p>
                      <a:r>
                        <a:rPr lang="es-PE" b="1" dirty="0"/>
                        <a:t>BASILEA</a:t>
                      </a:r>
                    </a:p>
                    <a:p>
                      <a:r>
                        <a:rPr lang="es-PE" dirty="0"/>
                        <a:t>Calidad del Patrimonio</a:t>
                      </a:r>
                    </a:p>
                    <a:p>
                      <a:r>
                        <a:rPr lang="es-PE" dirty="0"/>
                        <a:t>Calidad en regulación y supervisión</a:t>
                      </a:r>
                    </a:p>
                    <a:p>
                      <a:r>
                        <a:rPr lang="es-PE" dirty="0"/>
                        <a:t>Calidad post crisis</a:t>
                      </a:r>
                      <a:r>
                        <a:rPr lang="es-PE" baseline="0" dirty="0"/>
                        <a:t> de Hipotecas</a:t>
                      </a:r>
                      <a:endParaRPr lang="es-PE" dirty="0"/>
                    </a:p>
                  </a:txBody>
                  <a:tcPr/>
                </a:tc>
                <a:extLst>
                  <a:ext uri="{0D108BD9-81ED-4DB2-BD59-A6C34878D82A}">
                    <a16:rowId xmlns:a16="http://schemas.microsoft.com/office/drawing/2014/main" val="10000"/>
                  </a:ext>
                </a:extLst>
              </a:tr>
            </a:tbl>
          </a:graphicData>
        </a:graphic>
      </p:graphicFrame>
      <p:sp>
        <p:nvSpPr>
          <p:cNvPr id="19" name="Flecha derecha 18"/>
          <p:cNvSpPr/>
          <p:nvPr/>
        </p:nvSpPr>
        <p:spPr>
          <a:xfrm>
            <a:off x="4337807" y="3777391"/>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20" name="Tabla 19"/>
          <p:cNvGraphicFramePr>
            <a:graphicFrameLocks noGrp="1"/>
          </p:cNvGraphicFramePr>
          <p:nvPr>
            <p:extLst>
              <p:ext uri="{D42A27DB-BD31-4B8C-83A1-F6EECF244321}">
                <p14:modId xmlns:p14="http://schemas.microsoft.com/office/powerpoint/2010/main" val="3941716983"/>
              </p:ext>
            </p:extLst>
          </p:nvPr>
        </p:nvGraphicFramePr>
        <p:xfrm>
          <a:off x="5136775" y="4811370"/>
          <a:ext cx="3449505" cy="760286"/>
        </p:xfrm>
        <a:graphic>
          <a:graphicData uri="http://schemas.openxmlformats.org/drawingml/2006/table">
            <a:tbl>
              <a:tblPr bandRow="1">
                <a:tableStyleId>{5C22544A-7EE6-4342-B048-85BDC9FD1C3A}</a:tableStyleId>
              </a:tblPr>
              <a:tblGrid>
                <a:gridCol w="3449505">
                  <a:extLst>
                    <a:ext uri="{9D8B030D-6E8A-4147-A177-3AD203B41FA5}">
                      <a16:colId xmlns:a16="http://schemas.microsoft.com/office/drawing/2014/main" val="20000"/>
                    </a:ext>
                  </a:extLst>
                </a:gridCol>
              </a:tblGrid>
              <a:tr h="370840">
                <a:tc>
                  <a:txBody>
                    <a:bodyPr/>
                    <a:lstStyle/>
                    <a:p>
                      <a:pPr algn="ctr"/>
                      <a:r>
                        <a:rPr lang="es-PE" b="1" dirty="0"/>
                        <a:t>¿Y LA</a:t>
                      </a:r>
                      <a:r>
                        <a:rPr lang="es-PE" b="1" baseline="0" dirty="0"/>
                        <a:t> CALIDAD EN LOS ESTADOS FINANCIEROS?: </a:t>
                      </a:r>
                    </a:p>
                    <a:p>
                      <a:pPr algn="ctr"/>
                      <a:r>
                        <a:rPr lang="es-PE" b="1" baseline="0" dirty="0"/>
                        <a:t>¿POR QUE LA RESISTENCIA?: NIIF</a:t>
                      </a:r>
                      <a:endParaRPr lang="es-PE" b="1" dirty="0"/>
                    </a:p>
                  </a:txBody>
                  <a:tcPr/>
                </a:tc>
                <a:extLst>
                  <a:ext uri="{0D108BD9-81ED-4DB2-BD59-A6C34878D82A}">
                    <a16:rowId xmlns:a16="http://schemas.microsoft.com/office/drawing/2014/main" val="10000"/>
                  </a:ext>
                </a:extLst>
              </a:tr>
            </a:tbl>
          </a:graphicData>
        </a:graphic>
      </p:graphicFrame>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588" y="4550111"/>
            <a:ext cx="1840751" cy="2245135"/>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718" y="208113"/>
            <a:ext cx="3743532" cy="6247566"/>
          </a:xfrm>
          <a:prstGeom prst="rect">
            <a:avLst/>
          </a:prstGeom>
        </p:spPr>
      </p:pic>
    </p:spTree>
    <p:extLst>
      <p:ext uri="{BB962C8B-B14F-4D97-AF65-F5344CB8AC3E}">
        <p14:creationId xmlns:p14="http://schemas.microsoft.com/office/powerpoint/2010/main" val="5073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6" grpId="0" animBg="1"/>
      <p:bldP spid="17"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1715920929"/>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err="1">
                          <a:solidFill>
                            <a:schemeClr val="bg1"/>
                          </a:solidFill>
                          <a:effectLst/>
                        </a:rPr>
                        <a:t>Ago</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51" y="698206"/>
            <a:ext cx="9305498" cy="5848824"/>
          </a:xfrm>
          <a:prstGeom prst="rect">
            <a:avLst/>
          </a:prstGeom>
        </p:spPr>
      </p:pic>
    </p:spTree>
    <p:extLst>
      <p:ext uri="{BB962C8B-B14F-4D97-AF65-F5344CB8AC3E}">
        <p14:creationId xmlns:p14="http://schemas.microsoft.com/office/powerpoint/2010/main" val="20521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3939943594"/>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err="1">
                          <a:solidFill>
                            <a:schemeClr val="bg1"/>
                          </a:solidFill>
                          <a:effectLst/>
                        </a:rPr>
                        <a:t>Sep</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50" y="682388"/>
            <a:ext cx="9305499" cy="5900625"/>
          </a:xfrm>
          <a:prstGeom prst="rect">
            <a:avLst/>
          </a:prstGeom>
        </p:spPr>
      </p:pic>
      <p:sp>
        <p:nvSpPr>
          <p:cNvPr id="5" name="CuadroTexto 4"/>
          <p:cNvSpPr txBox="1"/>
          <p:nvPr/>
        </p:nvSpPr>
        <p:spPr>
          <a:xfrm>
            <a:off x="573206" y="3971499"/>
            <a:ext cx="4271749" cy="369332"/>
          </a:xfrm>
          <a:prstGeom prst="rect">
            <a:avLst/>
          </a:prstGeom>
          <a:noFill/>
        </p:spPr>
        <p:txBody>
          <a:bodyPr wrap="square" rtlCol="0">
            <a:spAutoFit/>
          </a:bodyPr>
          <a:lstStyle/>
          <a:p>
            <a:r>
              <a:rPr lang="es-PE" b="1" i="1" dirty="0">
                <a:solidFill>
                  <a:schemeClr val="bg1"/>
                </a:solidFill>
              </a:rPr>
              <a:t>SERES UNICELULARES</a:t>
            </a:r>
          </a:p>
        </p:txBody>
      </p:sp>
    </p:spTree>
    <p:extLst>
      <p:ext uri="{BB962C8B-B14F-4D97-AF65-F5344CB8AC3E}">
        <p14:creationId xmlns:p14="http://schemas.microsoft.com/office/powerpoint/2010/main" val="392933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2679820514"/>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NOV</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250" y="668740"/>
            <a:ext cx="9305499" cy="5923128"/>
          </a:xfrm>
          <a:prstGeom prst="rect">
            <a:avLst/>
          </a:prstGeom>
        </p:spPr>
      </p:pic>
      <p:sp>
        <p:nvSpPr>
          <p:cNvPr id="5" name="CuadroTexto 4"/>
          <p:cNvSpPr txBox="1"/>
          <p:nvPr/>
        </p:nvSpPr>
        <p:spPr>
          <a:xfrm>
            <a:off x="3016155" y="5213446"/>
            <a:ext cx="4271749" cy="369332"/>
          </a:xfrm>
          <a:prstGeom prst="rect">
            <a:avLst/>
          </a:prstGeom>
          <a:noFill/>
        </p:spPr>
        <p:txBody>
          <a:bodyPr wrap="square" rtlCol="0">
            <a:spAutoFit/>
          </a:bodyPr>
          <a:lstStyle/>
          <a:p>
            <a:r>
              <a:rPr lang="es-PE" b="1" i="1" dirty="0">
                <a:solidFill>
                  <a:schemeClr val="bg1"/>
                </a:solidFill>
              </a:rPr>
              <a:t>SERES PLURICELULARES</a:t>
            </a:r>
          </a:p>
        </p:txBody>
      </p:sp>
    </p:spTree>
    <p:extLst>
      <p:ext uri="{BB962C8B-B14F-4D97-AF65-F5344CB8AC3E}">
        <p14:creationId xmlns:p14="http://schemas.microsoft.com/office/powerpoint/2010/main" val="3907998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859871701"/>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602126841"/>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dirty="0"/>
                        <a:t>15</a:t>
                      </a:r>
                    </a:p>
                    <a:p>
                      <a:endParaRPr lang="es-PE" dirty="0"/>
                    </a:p>
                  </a:txBody>
                  <a:tcPr/>
                </a:tc>
                <a:tc>
                  <a:txBody>
                    <a:bodyPr/>
                    <a:lstStyle/>
                    <a:p>
                      <a:r>
                        <a:rPr lang="es-PE" dirty="0"/>
                        <a:t>16</a:t>
                      </a:r>
                    </a:p>
                  </a:txBody>
                  <a:tcPr/>
                </a:tc>
                <a:tc>
                  <a:txBody>
                    <a:bodyPr/>
                    <a:lstStyle/>
                    <a:p>
                      <a:r>
                        <a:rPr lang="es-PE" dirty="0"/>
                        <a:t>17</a:t>
                      </a:r>
                    </a:p>
                  </a:txBody>
                  <a:tcPr/>
                </a:tc>
                <a:tc>
                  <a:txBody>
                    <a:bodyPr/>
                    <a:lstStyle/>
                    <a:p>
                      <a:r>
                        <a:rPr lang="es-PE" dirty="0"/>
                        <a:t>18</a:t>
                      </a:r>
                    </a:p>
                  </a:txBody>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dirty="0"/>
                        <a:t>21</a:t>
                      </a:r>
                    </a:p>
                  </a:txBody>
                  <a:tcPr/>
                </a:tc>
                <a:tc>
                  <a:txBody>
                    <a:bodyPr/>
                    <a:lstStyle/>
                    <a:p>
                      <a:r>
                        <a:rPr lang="es-PE" dirty="0"/>
                        <a:t>22</a:t>
                      </a:r>
                    </a:p>
                  </a:txBody>
                  <a:tcPr/>
                </a:tc>
                <a:tc>
                  <a:txBody>
                    <a:bodyPr/>
                    <a:lstStyle/>
                    <a:p>
                      <a:r>
                        <a:rPr lang="es-PE" dirty="0"/>
                        <a:t>23</a:t>
                      </a:r>
                    </a:p>
                  </a:txBody>
                  <a:tcPr/>
                </a:tc>
                <a:tc>
                  <a:txBody>
                    <a:bodyPr/>
                    <a:lstStyle/>
                    <a:p>
                      <a:r>
                        <a:rPr lang="es-PE" dirty="0"/>
                        <a:t>24</a:t>
                      </a:r>
                    </a:p>
                  </a:txBody>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dirty="0"/>
                        <a:t>29</a:t>
                      </a:r>
                    </a:p>
                  </a:txBody>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Tree>
    <p:extLst>
      <p:ext uri="{BB962C8B-B14F-4D97-AF65-F5344CB8AC3E}">
        <p14:creationId xmlns:p14="http://schemas.microsoft.com/office/powerpoint/2010/main" val="823243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526457207"/>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b="1" dirty="0">
                          <a:solidFill>
                            <a:schemeClr val="bg1"/>
                          </a:solidFill>
                        </a:rPr>
                        <a:t>15</a:t>
                      </a:r>
                    </a:p>
                    <a:p>
                      <a:r>
                        <a:rPr lang="es-PE" b="1" dirty="0">
                          <a:solidFill>
                            <a:schemeClr val="bg1"/>
                          </a:solidFill>
                        </a:rPr>
                        <a:t>Explosión</a:t>
                      </a:r>
                    </a:p>
                    <a:p>
                      <a:r>
                        <a:rPr lang="es-PE" b="1" dirty="0">
                          <a:solidFill>
                            <a:schemeClr val="bg1"/>
                          </a:solidFill>
                        </a:rPr>
                        <a:t>Cámbrica</a:t>
                      </a:r>
                    </a:p>
                  </a:txBody>
                  <a:tcPr>
                    <a:solidFill>
                      <a:srgbClr val="FF0000"/>
                    </a:solidFill>
                  </a:tcPr>
                </a:tc>
                <a:tc>
                  <a:txBody>
                    <a:bodyPr/>
                    <a:lstStyle/>
                    <a:p>
                      <a:r>
                        <a:rPr lang="es-PE" dirty="0"/>
                        <a:t>16</a:t>
                      </a:r>
                    </a:p>
                  </a:txBody>
                  <a:tcPr/>
                </a:tc>
                <a:tc>
                  <a:txBody>
                    <a:bodyPr/>
                    <a:lstStyle/>
                    <a:p>
                      <a:r>
                        <a:rPr lang="es-PE" dirty="0"/>
                        <a:t>17</a:t>
                      </a:r>
                    </a:p>
                  </a:txBody>
                  <a:tcPr/>
                </a:tc>
                <a:tc>
                  <a:txBody>
                    <a:bodyPr/>
                    <a:lstStyle/>
                    <a:p>
                      <a:r>
                        <a:rPr lang="es-PE" dirty="0"/>
                        <a:t>18</a:t>
                      </a:r>
                    </a:p>
                  </a:txBody>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dirty="0"/>
                        <a:t>21</a:t>
                      </a:r>
                    </a:p>
                  </a:txBody>
                  <a:tcPr/>
                </a:tc>
                <a:tc>
                  <a:txBody>
                    <a:bodyPr/>
                    <a:lstStyle/>
                    <a:p>
                      <a:r>
                        <a:rPr lang="es-PE" dirty="0"/>
                        <a:t>22</a:t>
                      </a:r>
                    </a:p>
                  </a:txBody>
                  <a:tcPr/>
                </a:tc>
                <a:tc>
                  <a:txBody>
                    <a:bodyPr/>
                    <a:lstStyle/>
                    <a:p>
                      <a:r>
                        <a:rPr lang="es-PE" dirty="0"/>
                        <a:t>23</a:t>
                      </a:r>
                    </a:p>
                  </a:txBody>
                  <a:tcPr/>
                </a:tc>
                <a:tc>
                  <a:txBody>
                    <a:bodyPr/>
                    <a:lstStyle/>
                    <a:p>
                      <a:r>
                        <a:rPr lang="es-PE" dirty="0"/>
                        <a:t>24</a:t>
                      </a:r>
                    </a:p>
                  </a:txBody>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dirty="0"/>
                        <a:t>29</a:t>
                      </a:r>
                    </a:p>
                  </a:txBody>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
        <p:nvSpPr>
          <p:cNvPr id="9" name="Llamada rectangular 8"/>
          <p:cNvSpPr/>
          <p:nvPr/>
        </p:nvSpPr>
        <p:spPr>
          <a:xfrm>
            <a:off x="3643952" y="109182"/>
            <a:ext cx="6059606" cy="5145206"/>
          </a:xfrm>
          <a:prstGeom prst="wedgeRectCallout">
            <a:avLst>
              <a:gd name="adj1" fmla="val -54095"/>
              <a:gd name="adj2" fmla="val 187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234" y="252086"/>
            <a:ext cx="5866514" cy="4925436"/>
          </a:xfrm>
          <a:prstGeom prst="rect">
            <a:avLst/>
          </a:prstGeom>
        </p:spPr>
      </p:pic>
    </p:spTree>
    <p:extLst>
      <p:ext uri="{BB962C8B-B14F-4D97-AF65-F5344CB8AC3E}">
        <p14:creationId xmlns:p14="http://schemas.microsoft.com/office/powerpoint/2010/main" val="34303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599788447"/>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b="1" dirty="0">
                          <a:solidFill>
                            <a:schemeClr val="bg1"/>
                          </a:solidFill>
                        </a:rPr>
                        <a:t>15</a:t>
                      </a:r>
                    </a:p>
                    <a:p>
                      <a:r>
                        <a:rPr lang="es-PE" b="1" dirty="0">
                          <a:solidFill>
                            <a:schemeClr val="bg1"/>
                          </a:solidFill>
                        </a:rPr>
                        <a:t>Explosión</a:t>
                      </a:r>
                    </a:p>
                    <a:p>
                      <a:r>
                        <a:rPr lang="es-PE" b="1" dirty="0">
                          <a:solidFill>
                            <a:schemeClr val="bg1"/>
                          </a:solidFill>
                        </a:rPr>
                        <a:t>Cámbrica</a:t>
                      </a:r>
                    </a:p>
                  </a:txBody>
                  <a:tcPr>
                    <a:solidFill>
                      <a:schemeClr val="tx1"/>
                    </a:solidFill>
                  </a:tcPr>
                </a:tc>
                <a:tc>
                  <a:txBody>
                    <a:bodyPr/>
                    <a:lstStyle/>
                    <a:p>
                      <a:r>
                        <a:rPr lang="es-PE" dirty="0"/>
                        <a:t>16</a:t>
                      </a:r>
                    </a:p>
                  </a:txBody>
                  <a:tcPr/>
                </a:tc>
                <a:tc>
                  <a:txBody>
                    <a:bodyPr/>
                    <a:lstStyle/>
                    <a:p>
                      <a:r>
                        <a:rPr lang="es-PE" b="1" dirty="0">
                          <a:solidFill>
                            <a:schemeClr val="bg1"/>
                          </a:solidFill>
                        </a:rPr>
                        <a:t>17</a:t>
                      </a:r>
                    </a:p>
                    <a:p>
                      <a:r>
                        <a:rPr lang="es-PE" b="1" dirty="0">
                          <a:solidFill>
                            <a:schemeClr val="bg1"/>
                          </a:solidFill>
                        </a:rPr>
                        <a:t>Primeros vertebrados</a:t>
                      </a:r>
                    </a:p>
                  </a:txBody>
                  <a:tcPr>
                    <a:solidFill>
                      <a:srgbClr val="FF0000"/>
                    </a:solidFill>
                  </a:tcPr>
                </a:tc>
                <a:tc>
                  <a:txBody>
                    <a:bodyPr/>
                    <a:lstStyle/>
                    <a:p>
                      <a:r>
                        <a:rPr lang="es-PE" dirty="0"/>
                        <a:t>18</a:t>
                      </a:r>
                    </a:p>
                  </a:txBody>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dirty="0"/>
                        <a:t>21</a:t>
                      </a:r>
                    </a:p>
                  </a:txBody>
                  <a:tcPr/>
                </a:tc>
                <a:tc>
                  <a:txBody>
                    <a:bodyPr/>
                    <a:lstStyle/>
                    <a:p>
                      <a:r>
                        <a:rPr lang="es-PE" dirty="0"/>
                        <a:t>22</a:t>
                      </a:r>
                    </a:p>
                  </a:txBody>
                  <a:tcPr/>
                </a:tc>
                <a:tc>
                  <a:txBody>
                    <a:bodyPr/>
                    <a:lstStyle/>
                    <a:p>
                      <a:r>
                        <a:rPr lang="es-PE" dirty="0"/>
                        <a:t>23</a:t>
                      </a:r>
                    </a:p>
                  </a:txBody>
                  <a:tcPr/>
                </a:tc>
                <a:tc>
                  <a:txBody>
                    <a:bodyPr/>
                    <a:lstStyle/>
                    <a:p>
                      <a:r>
                        <a:rPr lang="es-PE" dirty="0"/>
                        <a:t>24</a:t>
                      </a:r>
                    </a:p>
                  </a:txBody>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dirty="0"/>
                        <a:t>29</a:t>
                      </a:r>
                    </a:p>
                  </a:txBody>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
        <p:nvSpPr>
          <p:cNvPr id="9" name="Llamada rectangular 8"/>
          <p:cNvSpPr/>
          <p:nvPr/>
        </p:nvSpPr>
        <p:spPr>
          <a:xfrm>
            <a:off x="5649358" y="190151"/>
            <a:ext cx="4046180" cy="3303676"/>
          </a:xfrm>
          <a:prstGeom prst="wedgeRectCallout">
            <a:avLst>
              <a:gd name="adj1" fmla="val -31601"/>
              <a:gd name="adj2" fmla="val 574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802" y="259169"/>
            <a:ext cx="3939842" cy="3166420"/>
          </a:xfrm>
          <a:prstGeom prst="rect">
            <a:avLst/>
          </a:prstGeom>
        </p:spPr>
      </p:pic>
    </p:spTree>
    <p:extLst>
      <p:ext uri="{BB962C8B-B14F-4D97-AF65-F5344CB8AC3E}">
        <p14:creationId xmlns:p14="http://schemas.microsoft.com/office/powerpoint/2010/main" val="17239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706850282"/>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b="1" dirty="0">
                          <a:solidFill>
                            <a:schemeClr val="bg1"/>
                          </a:solidFill>
                        </a:rPr>
                        <a:t>15</a:t>
                      </a:r>
                    </a:p>
                    <a:p>
                      <a:r>
                        <a:rPr lang="es-PE" b="1" dirty="0">
                          <a:solidFill>
                            <a:schemeClr val="bg1"/>
                          </a:solidFill>
                        </a:rPr>
                        <a:t>Explosión</a:t>
                      </a:r>
                    </a:p>
                    <a:p>
                      <a:r>
                        <a:rPr lang="es-PE" b="1" dirty="0">
                          <a:solidFill>
                            <a:schemeClr val="bg1"/>
                          </a:solidFill>
                        </a:rPr>
                        <a:t>Cámbrica</a:t>
                      </a:r>
                    </a:p>
                  </a:txBody>
                  <a:tcPr>
                    <a:solidFill>
                      <a:schemeClr val="tx1"/>
                    </a:solidFill>
                  </a:tcPr>
                </a:tc>
                <a:tc>
                  <a:txBody>
                    <a:bodyPr/>
                    <a:lstStyle/>
                    <a:p>
                      <a:r>
                        <a:rPr lang="es-PE" dirty="0"/>
                        <a:t>16</a:t>
                      </a:r>
                    </a:p>
                  </a:txBody>
                  <a:tcPr/>
                </a:tc>
                <a:tc>
                  <a:txBody>
                    <a:bodyPr/>
                    <a:lstStyle/>
                    <a:p>
                      <a:r>
                        <a:rPr lang="es-PE" b="1" dirty="0">
                          <a:solidFill>
                            <a:schemeClr val="bg1"/>
                          </a:solidFill>
                        </a:rPr>
                        <a:t>17</a:t>
                      </a:r>
                    </a:p>
                    <a:p>
                      <a:r>
                        <a:rPr lang="es-PE" b="1" dirty="0">
                          <a:solidFill>
                            <a:schemeClr val="bg1"/>
                          </a:solidFill>
                        </a:rPr>
                        <a:t>Primeros vertebrados</a:t>
                      </a:r>
                    </a:p>
                  </a:txBody>
                  <a:tcPr>
                    <a:solidFill>
                      <a:schemeClr val="tx1"/>
                    </a:solidFill>
                  </a:tcPr>
                </a:tc>
                <a:tc>
                  <a:txBody>
                    <a:bodyPr/>
                    <a:lstStyle/>
                    <a:p>
                      <a:r>
                        <a:rPr lang="es-PE" b="1" dirty="0">
                          <a:solidFill>
                            <a:schemeClr val="bg1"/>
                          </a:solidFill>
                        </a:rPr>
                        <a:t>18</a:t>
                      </a:r>
                    </a:p>
                    <a:p>
                      <a:r>
                        <a:rPr lang="es-PE" b="1" dirty="0">
                          <a:solidFill>
                            <a:schemeClr val="bg1"/>
                          </a:solidFill>
                        </a:rPr>
                        <a:t>Plantas terrestres</a:t>
                      </a:r>
                    </a:p>
                  </a:txBody>
                  <a:tcPr>
                    <a:solidFill>
                      <a:srgbClr val="FF0000"/>
                    </a:solidFill>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dirty="0"/>
                        <a:t>21</a:t>
                      </a:r>
                    </a:p>
                  </a:txBody>
                  <a:tcPr/>
                </a:tc>
                <a:tc>
                  <a:txBody>
                    <a:bodyPr/>
                    <a:lstStyle/>
                    <a:p>
                      <a:r>
                        <a:rPr lang="es-PE" dirty="0"/>
                        <a:t>22</a:t>
                      </a:r>
                    </a:p>
                  </a:txBody>
                  <a:tcPr/>
                </a:tc>
                <a:tc>
                  <a:txBody>
                    <a:bodyPr/>
                    <a:lstStyle/>
                    <a:p>
                      <a:r>
                        <a:rPr lang="es-PE" dirty="0"/>
                        <a:t>23</a:t>
                      </a:r>
                    </a:p>
                  </a:txBody>
                  <a:tcPr/>
                </a:tc>
                <a:tc>
                  <a:txBody>
                    <a:bodyPr/>
                    <a:lstStyle/>
                    <a:p>
                      <a:r>
                        <a:rPr lang="es-PE" dirty="0"/>
                        <a:t>24</a:t>
                      </a:r>
                    </a:p>
                  </a:txBody>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dirty="0"/>
                        <a:t>29</a:t>
                      </a:r>
                    </a:p>
                  </a:txBody>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
        <p:nvSpPr>
          <p:cNvPr id="9" name="Llamada rectangular 8"/>
          <p:cNvSpPr/>
          <p:nvPr/>
        </p:nvSpPr>
        <p:spPr>
          <a:xfrm>
            <a:off x="5649358" y="190151"/>
            <a:ext cx="4046180" cy="3303676"/>
          </a:xfrm>
          <a:prstGeom prst="wedgeRectCallout">
            <a:avLst>
              <a:gd name="adj1" fmla="val 2466"/>
              <a:gd name="adj2" fmla="val 570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354" y="237345"/>
            <a:ext cx="3881591" cy="3181350"/>
          </a:xfrm>
          <a:prstGeom prst="rect">
            <a:avLst/>
          </a:prstGeom>
        </p:spPr>
      </p:pic>
    </p:spTree>
    <p:extLst>
      <p:ext uri="{BB962C8B-B14F-4D97-AF65-F5344CB8AC3E}">
        <p14:creationId xmlns:p14="http://schemas.microsoft.com/office/powerpoint/2010/main" val="362710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361306315"/>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b="1" dirty="0">
                          <a:solidFill>
                            <a:schemeClr val="bg1"/>
                          </a:solidFill>
                        </a:rPr>
                        <a:t>15</a:t>
                      </a:r>
                    </a:p>
                    <a:p>
                      <a:r>
                        <a:rPr lang="es-PE" b="1" dirty="0">
                          <a:solidFill>
                            <a:schemeClr val="bg1"/>
                          </a:solidFill>
                        </a:rPr>
                        <a:t>Explosión</a:t>
                      </a:r>
                    </a:p>
                    <a:p>
                      <a:r>
                        <a:rPr lang="es-PE" b="1" dirty="0">
                          <a:solidFill>
                            <a:schemeClr val="bg1"/>
                          </a:solidFill>
                        </a:rPr>
                        <a:t>Cámbrica</a:t>
                      </a:r>
                    </a:p>
                  </a:txBody>
                  <a:tcPr>
                    <a:solidFill>
                      <a:schemeClr val="tx1"/>
                    </a:solidFill>
                  </a:tcPr>
                </a:tc>
                <a:tc>
                  <a:txBody>
                    <a:bodyPr/>
                    <a:lstStyle/>
                    <a:p>
                      <a:r>
                        <a:rPr lang="es-PE" dirty="0"/>
                        <a:t>16</a:t>
                      </a:r>
                    </a:p>
                  </a:txBody>
                  <a:tcPr/>
                </a:tc>
                <a:tc>
                  <a:txBody>
                    <a:bodyPr/>
                    <a:lstStyle/>
                    <a:p>
                      <a:r>
                        <a:rPr lang="es-PE" b="1" dirty="0">
                          <a:solidFill>
                            <a:schemeClr val="bg1"/>
                          </a:solidFill>
                        </a:rPr>
                        <a:t>17</a:t>
                      </a:r>
                    </a:p>
                    <a:p>
                      <a:r>
                        <a:rPr lang="es-PE" b="1" dirty="0">
                          <a:solidFill>
                            <a:schemeClr val="bg1"/>
                          </a:solidFill>
                        </a:rPr>
                        <a:t>Primeros vertebrados</a:t>
                      </a:r>
                    </a:p>
                  </a:txBody>
                  <a:tcPr>
                    <a:solidFill>
                      <a:schemeClr val="tx1"/>
                    </a:solidFill>
                  </a:tcPr>
                </a:tc>
                <a:tc>
                  <a:txBody>
                    <a:bodyPr/>
                    <a:lstStyle/>
                    <a:p>
                      <a:r>
                        <a:rPr lang="es-PE" b="1" dirty="0">
                          <a:solidFill>
                            <a:schemeClr val="bg1"/>
                          </a:solidFill>
                        </a:rPr>
                        <a:t>18</a:t>
                      </a:r>
                    </a:p>
                    <a:p>
                      <a:r>
                        <a:rPr lang="es-PE" b="1" dirty="0">
                          <a:solidFill>
                            <a:schemeClr val="bg1"/>
                          </a:solidFill>
                        </a:rPr>
                        <a:t>Plantas terrestres</a:t>
                      </a:r>
                    </a:p>
                  </a:txBody>
                  <a:tcPr>
                    <a:solidFill>
                      <a:schemeClr val="tx1"/>
                    </a:solidFill>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b="1" dirty="0">
                          <a:solidFill>
                            <a:schemeClr val="bg1"/>
                          </a:solidFill>
                        </a:rPr>
                        <a:t>21</a:t>
                      </a:r>
                    </a:p>
                    <a:p>
                      <a:r>
                        <a:rPr lang="es-PE" b="1" dirty="0">
                          <a:solidFill>
                            <a:schemeClr val="bg1"/>
                          </a:solidFill>
                        </a:rPr>
                        <a:t>Insectos</a:t>
                      </a:r>
                    </a:p>
                  </a:txBody>
                  <a:tcPr>
                    <a:solidFill>
                      <a:srgbClr val="FF0000"/>
                    </a:solidFill>
                  </a:tcPr>
                </a:tc>
                <a:tc>
                  <a:txBody>
                    <a:bodyPr/>
                    <a:lstStyle/>
                    <a:p>
                      <a:r>
                        <a:rPr lang="es-PE" dirty="0"/>
                        <a:t>22</a:t>
                      </a:r>
                    </a:p>
                  </a:txBody>
                  <a:tcPr/>
                </a:tc>
                <a:tc>
                  <a:txBody>
                    <a:bodyPr/>
                    <a:lstStyle/>
                    <a:p>
                      <a:r>
                        <a:rPr lang="es-PE" dirty="0"/>
                        <a:t>23</a:t>
                      </a:r>
                    </a:p>
                  </a:txBody>
                  <a:tcPr/>
                </a:tc>
                <a:tc>
                  <a:txBody>
                    <a:bodyPr/>
                    <a:lstStyle/>
                    <a:p>
                      <a:r>
                        <a:rPr lang="es-PE" dirty="0"/>
                        <a:t>24</a:t>
                      </a:r>
                    </a:p>
                  </a:txBody>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dirty="0"/>
                        <a:t>29</a:t>
                      </a:r>
                    </a:p>
                  </a:txBody>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
        <p:nvSpPr>
          <p:cNvPr id="9" name="Llamada rectangular 8"/>
          <p:cNvSpPr/>
          <p:nvPr/>
        </p:nvSpPr>
        <p:spPr>
          <a:xfrm>
            <a:off x="5649358" y="190151"/>
            <a:ext cx="4046180" cy="3303676"/>
          </a:xfrm>
          <a:prstGeom prst="wedgeRectCallout">
            <a:avLst>
              <a:gd name="adj1" fmla="val -107831"/>
              <a:gd name="adj2" fmla="val 995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650" y="248934"/>
            <a:ext cx="3819097" cy="3244894"/>
          </a:xfrm>
          <a:prstGeom prst="rect">
            <a:avLst/>
          </a:prstGeom>
        </p:spPr>
      </p:pic>
    </p:spTree>
    <p:extLst>
      <p:ext uri="{BB962C8B-B14F-4D97-AF65-F5344CB8AC3E}">
        <p14:creationId xmlns:p14="http://schemas.microsoft.com/office/powerpoint/2010/main" val="21225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97425266"/>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b="1" dirty="0">
                          <a:solidFill>
                            <a:schemeClr val="bg1"/>
                          </a:solidFill>
                        </a:rPr>
                        <a:t>15</a:t>
                      </a:r>
                    </a:p>
                    <a:p>
                      <a:r>
                        <a:rPr lang="es-PE" b="1" dirty="0">
                          <a:solidFill>
                            <a:schemeClr val="bg1"/>
                          </a:solidFill>
                        </a:rPr>
                        <a:t>Explosión</a:t>
                      </a:r>
                    </a:p>
                    <a:p>
                      <a:r>
                        <a:rPr lang="es-PE" b="1" dirty="0">
                          <a:solidFill>
                            <a:schemeClr val="bg1"/>
                          </a:solidFill>
                        </a:rPr>
                        <a:t>Cámbrica</a:t>
                      </a:r>
                    </a:p>
                  </a:txBody>
                  <a:tcPr>
                    <a:solidFill>
                      <a:schemeClr val="tx1"/>
                    </a:solidFill>
                  </a:tcPr>
                </a:tc>
                <a:tc>
                  <a:txBody>
                    <a:bodyPr/>
                    <a:lstStyle/>
                    <a:p>
                      <a:r>
                        <a:rPr lang="es-PE" dirty="0"/>
                        <a:t>16</a:t>
                      </a:r>
                    </a:p>
                  </a:txBody>
                  <a:tcPr/>
                </a:tc>
                <a:tc>
                  <a:txBody>
                    <a:bodyPr/>
                    <a:lstStyle/>
                    <a:p>
                      <a:r>
                        <a:rPr lang="es-PE" b="1" dirty="0">
                          <a:solidFill>
                            <a:schemeClr val="bg1"/>
                          </a:solidFill>
                        </a:rPr>
                        <a:t>17</a:t>
                      </a:r>
                    </a:p>
                    <a:p>
                      <a:r>
                        <a:rPr lang="es-PE" b="1" dirty="0">
                          <a:solidFill>
                            <a:schemeClr val="bg1"/>
                          </a:solidFill>
                        </a:rPr>
                        <a:t>Primeros vertebrados</a:t>
                      </a:r>
                    </a:p>
                  </a:txBody>
                  <a:tcPr>
                    <a:solidFill>
                      <a:schemeClr val="tx1"/>
                    </a:solidFill>
                  </a:tcPr>
                </a:tc>
                <a:tc>
                  <a:txBody>
                    <a:bodyPr/>
                    <a:lstStyle/>
                    <a:p>
                      <a:r>
                        <a:rPr lang="es-PE" b="1" dirty="0">
                          <a:solidFill>
                            <a:schemeClr val="bg1"/>
                          </a:solidFill>
                        </a:rPr>
                        <a:t>18</a:t>
                      </a:r>
                    </a:p>
                    <a:p>
                      <a:r>
                        <a:rPr lang="es-PE" b="1" dirty="0">
                          <a:solidFill>
                            <a:schemeClr val="bg1"/>
                          </a:solidFill>
                        </a:rPr>
                        <a:t>Plantas terrestres</a:t>
                      </a:r>
                    </a:p>
                  </a:txBody>
                  <a:tcPr>
                    <a:solidFill>
                      <a:schemeClr val="tx1"/>
                    </a:solidFill>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b="1" dirty="0">
                          <a:solidFill>
                            <a:schemeClr val="bg1"/>
                          </a:solidFill>
                        </a:rPr>
                        <a:t>21</a:t>
                      </a:r>
                    </a:p>
                    <a:p>
                      <a:r>
                        <a:rPr lang="es-PE" b="1" dirty="0">
                          <a:solidFill>
                            <a:schemeClr val="bg1"/>
                          </a:solidFill>
                        </a:rPr>
                        <a:t>Insectos</a:t>
                      </a:r>
                    </a:p>
                  </a:txBody>
                  <a:tcPr>
                    <a:solidFill>
                      <a:schemeClr val="tx1"/>
                    </a:solidFill>
                  </a:tcPr>
                </a:tc>
                <a:tc>
                  <a:txBody>
                    <a:bodyPr/>
                    <a:lstStyle/>
                    <a:p>
                      <a:r>
                        <a:rPr lang="es-PE" dirty="0"/>
                        <a:t>22</a:t>
                      </a:r>
                    </a:p>
                  </a:txBody>
                  <a:tcPr/>
                </a:tc>
                <a:tc>
                  <a:txBody>
                    <a:bodyPr/>
                    <a:lstStyle/>
                    <a:p>
                      <a:r>
                        <a:rPr lang="es-PE" dirty="0"/>
                        <a:t>23</a:t>
                      </a:r>
                    </a:p>
                  </a:txBody>
                  <a:tcPr/>
                </a:tc>
                <a:tc>
                  <a:txBody>
                    <a:bodyPr/>
                    <a:lstStyle/>
                    <a:p>
                      <a:r>
                        <a:rPr lang="es-PE" b="1" dirty="0">
                          <a:solidFill>
                            <a:schemeClr val="bg1"/>
                          </a:solidFill>
                        </a:rPr>
                        <a:t>24</a:t>
                      </a:r>
                    </a:p>
                    <a:p>
                      <a:r>
                        <a:rPr lang="es-PE" b="1" dirty="0">
                          <a:solidFill>
                            <a:schemeClr val="bg1"/>
                          </a:solidFill>
                        </a:rPr>
                        <a:t>Dinosaurios</a:t>
                      </a:r>
                    </a:p>
                  </a:txBody>
                  <a:tcPr>
                    <a:solidFill>
                      <a:srgbClr val="FF0000"/>
                    </a:solidFill>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dirty="0"/>
                        <a:t>29</a:t>
                      </a:r>
                    </a:p>
                  </a:txBody>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
        <p:nvSpPr>
          <p:cNvPr id="9" name="Llamada rectangular 8"/>
          <p:cNvSpPr/>
          <p:nvPr/>
        </p:nvSpPr>
        <p:spPr>
          <a:xfrm>
            <a:off x="5649358" y="190151"/>
            <a:ext cx="4046180" cy="3303676"/>
          </a:xfrm>
          <a:prstGeom prst="wedgeRectCallout">
            <a:avLst>
              <a:gd name="adj1" fmla="val 2803"/>
              <a:gd name="adj2" fmla="val 10372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706" y="218226"/>
            <a:ext cx="3904935" cy="3275602"/>
          </a:xfrm>
          <a:prstGeom prst="rect">
            <a:avLst/>
          </a:prstGeom>
        </p:spPr>
      </p:pic>
    </p:spTree>
    <p:extLst>
      <p:ext uri="{BB962C8B-B14F-4D97-AF65-F5344CB8AC3E}">
        <p14:creationId xmlns:p14="http://schemas.microsoft.com/office/powerpoint/2010/main" val="27233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DICIEMBRE</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746251771"/>
              </p:ext>
            </p:extLst>
          </p:nvPr>
        </p:nvGraphicFramePr>
        <p:xfrm>
          <a:off x="300251" y="645585"/>
          <a:ext cx="9305496" cy="5946282"/>
        </p:xfrm>
        <a:graphic>
          <a:graphicData uri="http://schemas.openxmlformats.org/drawingml/2006/table">
            <a:tbl>
              <a:tblPr bandRow="1">
                <a:tableStyleId>{5C22544A-7EE6-4342-B048-85BDC9FD1C3A}</a:tableStyleId>
              </a:tblPr>
              <a:tblGrid>
                <a:gridCol w="1550916">
                  <a:extLst>
                    <a:ext uri="{9D8B030D-6E8A-4147-A177-3AD203B41FA5}">
                      <a16:colId xmlns:a16="http://schemas.microsoft.com/office/drawing/2014/main" val="3144530242"/>
                    </a:ext>
                  </a:extLst>
                </a:gridCol>
                <a:gridCol w="1550916">
                  <a:extLst>
                    <a:ext uri="{9D8B030D-6E8A-4147-A177-3AD203B41FA5}">
                      <a16:colId xmlns:a16="http://schemas.microsoft.com/office/drawing/2014/main" val="1828544060"/>
                    </a:ext>
                  </a:extLst>
                </a:gridCol>
                <a:gridCol w="1550916">
                  <a:extLst>
                    <a:ext uri="{9D8B030D-6E8A-4147-A177-3AD203B41FA5}">
                      <a16:colId xmlns:a16="http://schemas.microsoft.com/office/drawing/2014/main" val="2115593717"/>
                    </a:ext>
                  </a:extLst>
                </a:gridCol>
                <a:gridCol w="1550916">
                  <a:extLst>
                    <a:ext uri="{9D8B030D-6E8A-4147-A177-3AD203B41FA5}">
                      <a16:colId xmlns:a16="http://schemas.microsoft.com/office/drawing/2014/main" val="1242435667"/>
                    </a:ext>
                  </a:extLst>
                </a:gridCol>
                <a:gridCol w="1550916">
                  <a:extLst>
                    <a:ext uri="{9D8B030D-6E8A-4147-A177-3AD203B41FA5}">
                      <a16:colId xmlns:a16="http://schemas.microsoft.com/office/drawing/2014/main" val="2318278059"/>
                    </a:ext>
                  </a:extLst>
                </a:gridCol>
                <a:gridCol w="1550916">
                  <a:extLst>
                    <a:ext uri="{9D8B030D-6E8A-4147-A177-3AD203B41FA5}">
                      <a16:colId xmlns:a16="http://schemas.microsoft.com/office/drawing/2014/main" val="3045572356"/>
                    </a:ext>
                  </a:extLst>
                </a:gridCol>
              </a:tblGrid>
              <a:tr h="991047">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endParaRPr lang="es-PE" dirty="0"/>
                    </a:p>
                  </a:txBody>
                  <a:tcPr>
                    <a:noFill/>
                  </a:tcPr>
                </a:tc>
                <a:tc>
                  <a:txBody>
                    <a:bodyPr/>
                    <a:lstStyle/>
                    <a:p>
                      <a:r>
                        <a:rPr lang="es-PE" dirty="0"/>
                        <a:t>1</a:t>
                      </a:r>
                    </a:p>
                  </a:txBody>
                  <a:tcPr/>
                </a:tc>
                <a:extLst>
                  <a:ext uri="{0D108BD9-81ED-4DB2-BD59-A6C34878D82A}">
                    <a16:rowId xmlns:a16="http://schemas.microsoft.com/office/drawing/2014/main" val="567024918"/>
                  </a:ext>
                </a:extLst>
              </a:tr>
              <a:tr h="991047">
                <a:tc>
                  <a:txBody>
                    <a:bodyPr/>
                    <a:lstStyle/>
                    <a:p>
                      <a:r>
                        <a:rPr lang="es-PE" dirty="0"/>
                        <a:t>2</a:t>
                      </a:r>
                    </a:p>
                  </a:txBody>
                  <a:tcPr/>
                </a:tc>
                <a:tc>
                  <a:txBody>
                    <a:bodyPr/>
                    <a:lstStyle/>
                    <a:p>
                      <a:r>
                        <a:rPr lang="es-PE" dirty="0"/>
                        <a:t>3</a:t>
                      </a:r>
                    </a:p>
                  </a:txBody>
                  <a:tcPr/>
                </a:tc>
                <a:tc>
                  <a:txBody>
                    <a:bodyPr/>
                    <a:lstStyle/>
                    <a:p>
                      <a:r>
                        <a:rPr lang="es-PE" dirty="0"/>
                        <a:t>4</a:t>
                      </a:r>
                    </a:p>
                  </a:txBody>
                  <a:tcPr/>
                </a:tc>
                <a:tc>
                  <a:txBody>
                    <a:bodyPr/>
                    <a:lstStyle/>
                    <a:p>
                      <a:r>
                        <a:rPr lang="es-PE" dirty="0"/>
                        <a:t>5</a:t>
                      </a:r>
                    </a:p>
                  </a:txBody>
                  <a:tcPr/>
                </a:tc>
                <a:tc>
                  <a:txBody>
                    <a:bodyPr/>
                    <a:lstStyle/>
                    <a:p>
                      <a:r>
                        <a:rPr lang="es-PE" dirty="0"/>
                        <a:t>6</a:t>
                      </a:r>
                    </a:p>
                  </a:txBody>
                  <a:tcPr/>
                </a:tc>
                <a:tc>
                  <a:txBody>
                    <a:bodyPr/>
                    <a:lstStyle/>
                    <a:p>
                      <a:r>
                        <a:rPr lang="es-PE" dirty="0"/>
                        <a:t>7</a:t>
                      </a:r>
                    </a:p>
                  </a:txBody>
                  <a:tcPr/>
                </a:tc>
                <a:extLst>
                  <a:ext uri="{0D108BD9-81ED-4DB2-BD59-A6C34878D82A}">
                    <a16:rowId xmlns:a16="http://schemas.microsoft.com/office/drawing/2014/main" val="1802248778"/>
                  </a:ext>
                </a:extLst>
              </a:tr>
              <a:tr h="991047">
                <a:tc>
                  <a:txBody>
                    <a:bodyPr/>
                    <a:lstStyle/>
                    <a:p>
                      <a:r>
                        <a:rPr lang="es-PE" dirty="0"/>
                        <a:t>8</a:t>
                      </a:r>
                    </a:p>
                  </a:txBody>
                  <a:tcPr/>
                </a:tc>
                <a:tc>
                  <a:txBody>
                    <a:bodyPr/>
                    <a:lstStyle/>
                    <a:p>
                      <a:r>
                        <a:rPr lang="es-PE" dirty="0"/>
                        <a:t>9</a:t>
                      </a:r>
                    </a:p>
                  </a:txBody>
                  <a:tcPr/>
                </a:tc>
                <a:tc>
                  <a:txBody>
                    <a:bodyPr/>
                    <a:lstStyle/>
                    <a:p>
                      <a:r>
                        <a:rPr lang="es-PE" dirty="0"/>
                        <a:t>10</a:t>
                      </a:r>
                    </a:p>
                  </a:txBody>
                  <a:tcPr/>
                </a:tc>
                <a:tc>
                  <a:txBody>
                    <a:bodyPr/>
                    <a:lstStyle/>
                    <a:p>
                      <a:r>
                        <a:rPr lang="es-PE" dirty="0"/>
                        <a:t>11</a:t>
                      </a:r>
                    </a:p>
                  </a:txBody>
                  <a:tcPr/>
                </a:tc>
                <a:tc>
                  <a:txBody>
                    <a:bodyPr/>
                    <a:lstStyle/>
                    <a:p>
                      <a:r>
                        <a:rPr lang="es-PE" dirty="0"/>
                        <a:t>12</a:t>
                      </a:r>
                    </a:p>
                  </a:txBody>
                  <a:tcPr/>
                </a:tc>
                <a:tc>
                  <a:txBody>
                    <a:bodyPr/>
                    <a:lstStyle/>
                    <a:p>
                      <a:r>
                        <a:rPr lang="es-PE" dirty="0"/>
                        <a:t>13</a:t>
                      </a:r>
                    </a:p>
                  </a:txBody>
                  <a:tcPr/>
                </a:tc>
                <a:extLst>
                  <a:ext uri="{0D108BD9-81ED-4DB2-BD59-A6C34878D82A}">
                    <a16:rowId xmlns:a16="http://schemas.microsoft.com/office/drawing/2014/main" val="1563034863"/>
                  </a:ext>
                </a:extLst>
              </a:tr>
              <a:tr h="991047">
                <a:tc>
                  <a:txBody>
                    <a:bodyPr/>
                    <a:lstStyle/>
                    <a:p>
                      <a:r>
                        <a:rPr lang="es-PE" dirty="0"/>
                        <a:t>14</a:t>
                      </a:r>
                    </a:p>
                  </a:txBody>
                  <a:tcPr/>
                </a:tc>
                <a:tc>
                  <a:txBody>
                    <a:bodyPr/>
                    <a:lstStyle/>
                    <a:p>
                      <a:r>
                        <a:rPr lang="es-PE" b="1" dirty="0">
                          <a:solidFill>
                            <a:schemeClr val="bg1"/>
                          </a:solidFill>
                        </a:rPr>
                        <a:t>15</a:t>
                      </a:r>
                    </a:p>
                    <a:p>
                      <a:r>
                        <a:rPr lang="es-PE" b="1" dirty="0">
                          <a:solidFill>
                            <a:schemeClr val="bg1"/>
                          </a:solidFill>
                        </a:rPr>
                        <a:t>Explosión</a:t>
                      </a:r>
                    </a:p>
                    <a:p>
                      <a:r>
                        <a:rPr lang="es-PE" b="1" dirty="0">
                          <a:solidFill>
                            <a:schemeClr val="bg1"/>
                          </a:solidFill>
                        </a:rPr>
                        <a:t>Cámbrica</a:t>
                      </a:r>
                    </a:p>
                  </a:txBody>
                  <a:tcPr>
                    <a:solidFill>
                      <a:schemeClr val="tx1"/>
                    </a:solidFill>
                  </a:tcPr>
                </a:tc>
                <a:tc>
                  <a:txBody>
                    <a:bodyPr/>
                    <a:lstStyle/>
                    <a:p>
                      <a:r>
                        <a:rPr lang="es-PE" dirty="0"/>
                        <a:t>16</a:t>
                      </a:r>
                    </a:p>
                  </a:txBody>
                  <a:tcPr/>
                </a:tc>
                <a:tc>
                  <a:txBody>
                    <a:bodyPr/>
                    <a:lstStyle/>
                    <a:p>
                      <a:r>
                        <a:rPr lang="es-PE" b="1" dirty="0">
                          <a:solidFill>
                            <a:schemeClr val="bg1"/>
                          </a:solidFill>
                        </a:rPr>
                        <a:t>17</a:t>
                      </a:r>
                    </a:p>
                    <a:p>
                      <a:r>
                        <a:rPr lang="es-PE" b="1" dirty="0">
                          <a:solidFill>
                            <a:schemeClr val="bg1"/>
                          </a:solidFill>
                        </a:rPr>
                        <a:t>Primeros vertebrados</a:t>
                      </a:r>
                    </a:p>
                  </a:txBody>
                  <a:tcPr>
                    <a:solidFill>
                      <a:schemeClr val="tx1"/>
                    </a:solidFill>
                  </a:tcPr>
                </a:tc>
                <a:tc>
                  <a:txBody>
                    <a:bodyPr/>
                    <a:lstStyle/>
                    <a:p>
                      <a:r>
                        <a:rPr lang="es-PE" b="1" dirty="0">
                          <a:solidFill>
                            <a:schemeClr val="bg1"/>
                          </a:solidFill>
                        </a:rPr>
                        <a:t>18</a:t>
                      </a:r>
                    </a:p>
                    <a:p>
                      <a:r>
                        <a:rPr lang="es-PE" b="1" dirty="0">
                          <a:solidFill>
                            <a:schemeClr val="bg1"/>
                          </a:solidFill>
                        </a:rPr>
                        <a:t>Plantas terrestres</a:t>
                      </a:r>
                    </a:p>
                  </a:txBody>
                  <a:tcPr>
                    <a:solidFill>
                      <a:schemeClr val="tx1"/>
                    </a:solidFill>
                  </a:tcPr>
                </a:tc>
                <a:tc>
                  <a:txBody>
                    <a:bodyPr/>
                    <a:lstStyle/>
                    <a:p>
                      <a:r>
                        <a:rPr lang="es-PE" dirty="0"/>
                        <a:t>19</a:t>
                      </a:r>
                    </a:p>
                  </a:txBody>
                  <a:tcPr/>
                </a:tc>
                <a:extLst>
                  <a:ext uri="{0D108BD9-81ED-4DB2-BD59-A6C34878D82A}">
                    <a16:rowId xmlns:a16="http://schemas.microsoft.com/office/drawing/2014/main" val="3772479564"/>
                  </a:ext>
                </a:extLst>
              </a:tr>
              <a:tr h="991047">
                <a:tc>
                  <a:txBody>
                    <a:bodyPr/>
                    <a:lstStyle/>
                    <a:p>
                      <a:r>
                        <a:rPr lang="es-PE" dirty="0"/>
                        <a:t>20</a:t>
                      </a:r>
                    </a:p>
                  </a:txBody>
                  <a:tcPr/>
                </a:tc>
                <a:tc>
                  <a:txBody>
                    <a:bodyPr/>
                    <a:lstStyle/>
                    <a:p>
                      <a:r>
                        <a:rPr lang="es-PE" b="1" dirty="0">
                          <a:solidFill>
                            <a:schemeClr val="bg1"/>
                          </a:solidFill>
                        </a:rPr>
                        <a:t>21</a:t>
                      </a:r>
                    </a:p>
                    <a:p>
                      <a:r>
                        <a:rPr lang="es-PE" b="1" dirty="0">
                          <a:solidFill>
                            <a:schemeClr val="bg1"/>
                          </a:solidFill>
                        </a:rPr>
                        <a:t>Insectos</a:t>
                      </a:r>
                    </a:p>
                  </a:txBody>
                  <a:tcPr>
                    <a:solidFill>
                      <a:schemeClr val="tx1"/>
                    </a:solidFill>
                  </a:tcPr>
                </a:tc>
                <a:tc>
                  <a:txBody>
                    <a:bodyPr/>
                    <a:lstStyle/>
                    <a:p>
                      <a:r>
                        <a:rPr lang="es-PE" dirty="0"/>
                        <a:t>22</a:t>
                      </a:r>
                    </a:p>
                  </a:txBody>
                  <a:tcPr/>
                </a:tc>
                <a:tc>
                  <a:txBody>
                    <a:bodyPr/>
                    <a:lstStyle/>
                    <a:p>
                      <a:r>
                        <a:rPr lang="es-PE" dirty="0"/>
                        <a:t>23</a:t>
                      </a:r>
                    </a:p>
                  </a:txBody>
                  <a:tcPr/>
                </a:tc>
                <a:tc>
                  <a:txBody>
                    <a:bodyPr/>
                    <a:lstStyle/>
                    <a:p>
                      <a:r>
                        <a:rPr lang="es-PE" b="1" dirty="0">
                          <a:solidFill>
                            <a:schemeClr val="bg1"/>
                          </a:solidFill>
                        </a:rPr>
                        <a:t>24</a:t>
                      </a:r>
                    </a:p>
                    <a:p>
                      <a:r>
                        <a:rPr lang="es-PE" b="1" dirty="0">
                          <a:solidFill>
                            <a:schemeClr val="bg1"/>
                          </a:solidFill>
                        </a:rPr>
                        <a:t>Dinosaurios</a:t>
                      </a:r>
                    </a:p>
                  </a:txBody>
                  <a:tcPr>
                    <a:solidFill>
                      <a:schemeClr val="tx1"/>
                    </a:solidFill>
                  </a:tcPr>
                </a:tc>
                <a:tc>
                  <a:txBody>
                    <a:bodyPr/>
                    <a:lstStyle/>
                    <a:p>
                      <a:r>
                        <a:rPr lang="es-PE" dirty="0"/>
                        <a:t>25</a:t>
                      </a:r>
                    </a:p>
                  </a:txBody>
                  <a:tcPr/>
                </a:tc>
                <a:extLst>
                  <a:ext uri="{0D108BD9-81ED-4DB2-BD59-A6C34878D82A}">
                    <a16:rowId xmlns:a16="http://schemas.microsoft.com/office/drawing/2014/main" val="2044964091"/>
                  </a:ext>
                </a:extLst>
              </a:tr>
              <a:tr h="991047">
                <a:tc>
                  <a:txBody>
                    <a:bodyPr/>
                    <a:lstStyle/>
                    <a:p>
                      <a:r>
                        <a:rPr lang="es-PE" dirty="0"/>
                        <a:t>26</a:t>
                      </a:r>
                    </a:p>
                  </a:txBody>
                  <a:tcPr/>
                </a:tc>
                <a:tc>
                  <a:txBody>
                    <a:bodyPr/>
                    <a:lstStyle/>
                    <a:p>
                      <a:r>
                        <a:rPr lang="es-PE" dirty="0"/>
                        <a:t>27</a:t>
                      </a:r>
                    </a:p>
                  </a:txBody>
                  <a:tcPr/>
                </a:tc>
                <a:tc>
                  <a:txBody>
                    <a:bodyPr/>
                    <a:lstStyle/>
                    <a:p>
                      <a:r>
                        <a:rPr lang="es-PE" dirty="0"/>
                        <a:t>28</a:t>
                      </a:r>
                    </a:p>
                  </a:txBody>
                  <a:tcPr/>
                </a:tc>
                <a:tc>
                  <a:txBody>
                    <a:bodyPr/>
                    <a:lstStyle/>
                    <a:p>
                      <a:r>
                        <a:rPr lang="es-PE" b="1" dirty="0">
                          <a:solidFill>
                            <a:schemeClr val="bg1"/>
                          </a:solidFill>
                        </a:rPr>
                        <a:t>29</a:t>
                      </a:r>
                    </a:p>
                    <a:p>
                      <a:r>
                        <a:rPr lang="es-PE" b="1" dirty="0">
                          <a:solidFill>
                            <a:schemeClr val="bg1"/>
                          </a:solidFill>
                        </a:rPr>
                        <a:t>Asteroide</a:t>
                      </a:r>
                    </a:p>
                  </a:txBody>
                  <a:tcPr>
                    <a:solidFill>
                      <a:srgbClr val="FF0000"/>
                    </a:solidFill>
                  </a:tcPr>
                </a:tc>
                <a:tc>
                  <a:txBody>
                    <a:bodyPr/>
                    <a:lstStyle/>
                    <a:p>
                      <a:r>
                        <a:rPr lang="es-PE" dirty="0"/>
                        <a:t>30</a:t>
                      </a:r>
                    </a:p>
                  </a:txBody>
                  <a:tcPr/>
                </a:tc>
                <a:tc>
                  <a:txBody>
                    <a:bodyPr/>
                    <a:lstStyle/>
                    <a:p>
                      <a:r>
                        <a:rPr lang="es-PE" dirty="0"/>
                        <a:t>31</a:t>
                      </a:r>
                    </a:p>
                  </a:txBody>
                  <a:tcPr/>
                </a:tc>
                <a:extLst>
                  <a:ext uri="{0D108BD9-81ED-4DB2-BD59-A6C34878D82A}">
                    <a16:rowId xmlns:a16="http://schemas.microsoft.com/office/drawing/2014/main" val="25118393"/>
                  </a:ext>
                </a:extLst>
              </a:tr>
            </a:tbl>
          </a:graphicData>
        </a:graphic>
      </p:graphicFrame>
      <p:sp>
        <p:nvSpPr>
          <p:cNvPr id="9" name="Llamada rectangular 8"/>
          <p:cNvSpPr/>
          <p:nvPr/>
        </p:nvSpPr>
        <p:spPr>
          <a:xfrm>
            <a:off x="5649358" y="190151"/>
            <a:ext cx="4046180" cy="3303676"/>
          </a:xfrm>
          <a:prstGeom prst="wedgeRectCallout">
            <a:avLst>
              <a:gd name="adj1" fmla="val -37336"/>
              <a:gd name="adj2" fmla="val 1219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595" y="244198"/>
            <a:ext cx="3888151" cy="320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9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73000" cy="6858000"/>
          </a:xfrm>
          <a:prstGeom prst="rect">
            <a:avLst/>
          </a:prstGeom>
        </p:spPr>
      </p:pic>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sp>
        <p:nvSpPr>
          <p:cNvPr id="6" name="Rectángulo 5">
            <a:extLst>
              <a:ext uri="{FF2B5EF4-FFF2-40B4-BE49-F238E27FC236}">
                <a16:creationId xmlns:a16="http://schemas.microsoft.com/office/drawing/2014/main" id="{98EA9086-01E4-4750-8B7F-D11CE2F62FC1}"/>
              </a:ext>
            </a:extLst>
          </p:cNvPr>
          <p:cNvSpPr/>
          <p:nvPr/>
        </p:nvSpPr>
        <p:spPr>
          <a:xfrm>
            <a:off x="2378532" y="852441"/>
            <a:ext cx="7527468" cy="2554545"/>
          </a:xfrm>
          <a:prstGeom prst="rect">
            <a:avLst/>
          </a:prstGeom>
          <a:solidFill>
            <a:srgbClr val="FFFFFF">
              <a:alpha val="78039"/>
            </a:srgbClr>
          </a:solidFill>
        </p:spPr>
        <p:txBody>
          <a:bodyPr wrap="square">
            <a:spAutoFit/>
          </a:bodyPr>
          <a:lstStyle/>
          <a:p>
            <a:pPr algn="just"/>
            <a:r>
              <a:rPr lang="es-PE" sz="2000" b="1" i="1" dirty="0"/>
              <a:t>El emisor de un instrumento financiero lo clasificará en su totalidad o en cada una de sus partes integrantes, en el momento de su reconocimiento inicial, como un pasivo financiero, un activo financiero o un instrumento de patrimonio, de conformidad con la esencia económica del acuerdo contractual y con las definiciones de pasivo financiero, de activo financiero y de instrumento de patrimonio</a:t>
            </a:r>
          </a:p>
          <a:p>
            <a:pPr algn="just"/>
            <a:r>
              <a:rPr lang="es-PE" sz="2000" b="1" i="1" dirty="0"/>
              <a:t>(</a:t>
            </a:r>
            <a:r>
              <a:rPr lang="es-PE" sz="2000" b="1" i="1" dirty="0" err="1"/>
              <a:t>Pf</a:t>
            </a:r>
            <a:r>
              <a:rPr lang="es-PE" sz="2000" b="1" i="1" dirty="0"/>
              <a:t> 15 NIC 32)</a:t>
            </a:r>
          </a:p>
        </p:txBody>
      </p:sp>
      <p:sp>
        <p:nvSpPr>
          <p:cNvPr id="7" name="Rectángulo 6">
            <a:extLst>
              <a:ext uri="{FF2B5EF4-FFF2-40B4-BE49-F238E27FC236}">
                <a16:creationId xmlns:a16="http://schemas.microsoft.com/office/drawing/2014/main" id="{6821C281-B338-449F-80D3-7B1FAE6973AA}"/>
              </a:ext>
            </a:extLst>
          </p:cNvPr>
          <p:cNvSpPr/>
          <p:nvPr/>
        </p:nvSpPr>
        <p:spPr>
          <a:xfrm>
            <a:off x="2378532" y="3653225"/>
            <a:ext cx="7527468" cy="2554545"/>
          </a:xfrm>
          <a:prstGeom prst="rect">
            <a:avLst/>
          </a:prstGeom>
          <a:solidFill>
            <a:srgbClr val="FFFFFF">
              <a:alpha val="78039"/>
            </a:srgbClr>
          </a:solidFill>
        </p:spPr>
        <p:txBody>
          <a:bodyPr wrap="square">
            <a:spAutoFit/>
          </a:bodyPr>
          <a:lstStyle/>
          <a:p>
            <a:pPr algn="just"/>
            <a:r>
              <a:rPr lang="es-ES" sz="2000" b="1" i="1" dirty="0"/>
              <a:t>La clasificación de un instrumento financiero como un pasivo financiero o un instrumento de patrimonio determinará si los intereses, dividendos, pérdidas o ganancias relacionados con el mismo se reconocerán, como ingresos o gastos en el resultado del ejercicio. Por ello, los pagos de dividendos sobre acciones que se hayan reconocido en su totalidad como pasivos, se reconocerán como gastos de la misma forma que los intereses de una obligación. </a:t>
            </a:r>
          </a:p>
          <a:p>
            <a:pPr algn="just"/>
            <a:r>
              <a:rPr lang="es-PE" sz="2000" b="1" i="1" dirty="0"/>
              <a:t> (</a:t>
            </a:r>
            <a:r>
              <a:rPr lang="es-PE" sz="2000" b="1" i="1" dirty="0" err="1"/>
              <a:t>Pf</a:t>
            </a:r>
            <a:r>
              <a:rPr lang="es-PE" sz="2000" b="1" i="1" dirty="0"/>
              <a:t> 36 NIC 32)</a:t>
            </a:r>
          </a:p>
        </p:txBody>
      </p:sp>
    </p:spTree>
    <p:extLst>
      <p:ext uri="{BB962C8B-B14F-4D97-AF65-F5344CB8AC3E}">
        <p14:creationId xmlns:p14="http://schemas.microsoft.com/office/powerpoint/2010/main" val="39042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47875" y="2281424"/>
            <a:ext cx="8278291" cy="1323439"/>
          </a:xfrm>
          <a:prstGeom prst="rect">
            <a:avLst/>
          </a:prstGeom>
          <a:noFill/>
        </p:spPr>
        <p:txBody>
          <a:bodyPr wrap="square" rtlCol="0">
            <a:spAutoFit/>
          </a:bodyPr>
          <a:lstStyle/>
          <a:p>
            <a:pPr algn="ctr"/>
            <a:r>
              <a:rPr lang="es-PE" sz="8000" b="1" dirty="0">
                <a:solidFill>
                  <a:schemeClr val="bg1"/>
                </a:solidFill>
              </a:rPr>
              <a:t>AÑO CÓSMICO</a:t>
            </a:r>
          </a:p>
        </p:txBody>
      </p:sp>
      <p:grpSp>
        <p:nvGrpSpPr>
          <p:cNvPr id="8" name="Grupo 7"/>
          <p:cNvGrpSpPr/>
          <p:nvPr/>
        </p:nvGrpSpPr>
        <p:grpSpPr>
          <a:xfrm>
            <a:off x="0" y="0"/>
            <a:ext cx="9906000" cy="6858000"/>
            <a:chOff x="0" y="0"/>
            <a:chExt cx="9906000" cy="685800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917"/>
              <a:ext cx="9906000" cy="5916083"/>
            </a:xfrm>
            <a:prstGeom prst="rect">
              <a:avLst/>
            </a:prstGeom>
          </p:spPr>
        </p:pic>
        <p:pic>
          <p:nvPicPr>
            <p:cNvPr id="3" name="Imagen 2"/>
            <p:cNvPicPr>
              <a:picLocks noChangeAspect="1"/>
            </p:cNvPicPr>
            <p:nvPr/>
          </p:nvPicPr>
          <p:blipFill>
            <a:blip r:embed="rId3"/>
            <a:stretch>
              <a:fillRect/>
            </a:stretch>
          </p:blipFill>
          <p:spPr>
            <a:xfrm>
              <a:off x="0" y="0"/>
              <a:ext cx="9906000" cy="1234790"/>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788928443"/>
              </p:ext>
            </p:extLst>
          </p:nvPr>
        </p:nvGraphicFramePr>
        <p:xfrm>
          <a:off x="300251" y="218226"/>
          <a:ext cx="9305498" cy="6373642"/>
        </p:xfrm>
        <a:graphic>
          <a:graphicData uri="http://schemas.openxmlformats.org/drawingml/2006/table">
            <a:tbl>
              <a:tblPr>
                <a:tableStyleId>{5C22544A-7EE6-4342-B048-85BDC9FD1C3A}</a:tableStyleId>
              </a:tblPr>
              <a:tblGrid>
                <a:gridCol w="9305498">
                  <a:extLst>
                    <a:ext uri="{9D8B030D-6E8A-4147-A177-3AD203B41FA5}">
                      <a16:colId xmlns:a16="http://schemas.microsoft.com/office/drawing/2014/main" val="3639311106"/>
                    </a:ext>
                  </a:extLst>
                </a:gridCol>
              </a:tblGrid>
              <a:tr h="437443">
                <a:tc>
                  <a:txBody>
                    <a:bodyPr/>
                    <a:lstStyle/>
                    <a:p>
                      <a:pPr algn="ctr" fontAlgn="b"/>
                      <a:r>
                        <a:rPr lang="es-PE" sz="2000" b="1" u="none" strike="noStrike" dirty="0">
                          <a:solidFill>
                            <a:schemeClr val="bg1"/>
                          </a:solidFill>
                          <a:effectLst/>
                        </a:rPr>
                        <a:t>31 DE</a:t>
                      </a:r>
                      <a:r>
                        <a:rPr lang="es-PE" sz="2000" b="1" u="none" strike="noStrike" baseline="0" dirty="0">
                          <a:solidFill>
                            <a:schemeClr val="bg1"/>
                          </a:solidFill>
                          <a:effectLst/>
                        </a:rPr>
                        <a:t> </a:t>
                      </a:r>
                      <a:r>
                        <a:rPr lang="es-PE" sz="2000" b="1" u="none" strike="noStrike" dirty="0">
                          <a:solidFill>
                            <a:schemeClr val="bg1"/>
                          </a:solidFill>
                          <a:effectLst/>
                        </a:rPr>
                        <a:t>DICIEMBRE (HOY)</a:t>
                      </a:r>
                      <a:endParaRPr lang="es-PE" sz="2000" b="1" i="0" u="none" strike="noStrike" dirty="0">
                        <a:solidFill>
                          <a:schemeClr val="bg1"/>
                        </a:solidFill>
                        <a:effectLst/>
                        <a:latin typeface="Calibri" panose="020F0502020204030204" pitchFamily="34" charset="0"/>
                      </a:endParaRPr>
                    </a:p>
                  </a:txBody>
                  <a:tcPr marL="9525" marR="9525" marT="9525" marB="0" anchor="b">
                    <a:solidFill>
                      <a:schemeClr val="accent5">
                        <a:lumMod val="50000"/>
                      </a:schemeClr>
                    </a:solidFill>
                  </a:tcPr>
                </a:tc>
                <a:extLst>
                  <a:ext uri="{0D108BD9-81ED-4DB2-BD59-A6C34878D82A}">
                    <a16:rowId xmlns:a16="http://schemas.microsoft.com/office/drawing/2014/main" val="1090935476"/>
                  </a:ext>
                </a:extLst>
              </a:tr>
              <a:tr h="5936199">
                <a:tc>
                  <a:txBody>
                    <a:bodyPr/>
                    <a:lstStyle/>
                    <a:p>
                      <a:pPr algn="ctr" fontAlgn="b"/>
                      <a:r>
                        <a:rPr lang="es-PE" sz="1100" b="1" u="none" strike="noStrike" dirty="0">
                          <a:solidFill>
                            <a:schemeClr val="bg1"/>
                          </a:solidFill>
                          <a:effectLst/>
                        </a:rPr>
                        <a:t> </a:t>
                      </a:r>
                      <a:endParaRPr lang="es-PE" sz="1100" b="1" i="0" u="none" strike="noStrike" dirty="0">
                        <a:solidFill>
                          <a:schemeClr val="bg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1151020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113547448"/>
              </p:ext>
            </p:extLst>
          </p:nvPr>
        </p:nvGraphicFramePr>
        <p:xfrm>
          <a:off x="300251" y="645585"/>
          <a:ext cx="9305496" cy="5946282"/>
        </p:xfrm>
        <a:graphic>
          <a:graphicData uri="http://schemas.openxmlformats.org/drawingml/2006/table">
            <a:tbl>
              <a:tblPr bandRow="1">
                <a:tableStyleId>{5C22544A-7EE6-4342-B048-85BDC9FD1C3A}</a:tableStyleId>
              </a:tblPr>
              <a:tblGrid>
                <a:gridCol w="9305496">
                  <a:extLst>
                    <a:ext uri="{9D8B030D-6E8A-4147-A177-3AD203B41FA5}">
                      <a16:colId xmlns:a16="http://schemas.microsoft.com/office/drawing/2014/main" val="3144530242"/>
                    </a:ext>
                  </a:extLst>
                </a:gridCol>
              </a:tblGrid>
              <a:tr h="5946282">
                <a:tc>
                  <a:txBody>
                    <a:bodyPr/>
                    <a:lstStyle/>
                    <a:p>
                      <a:endParaRPr lang="es-PE" dirty="0"/>
                    </a:p>
                  </a:txBody>
                  <a:tcPr>
                    <a:noFill/>
                  </a:tcPr>
                </a:tc>
                <a:extLst>
                  <a:ext uri="{0D108BD9-81ED-4DB2-BD59-A6C34878D82A}">
                    <a16:rowId xmlns:a16="http://schemas.microsoft.com/office/drawing/2014/main" val="56702491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72790417"/>
              </p:ext>
            </p:extLst>
          </p:nvPr>
        </p:nvGraphicFramePr>
        <p:xfrm>
          <a:off x="300250" y="685022"/>
          <a:ext cx="1924336" cy="537337"/>
        </p:xfrm>
        <a:graphic>
          <a:graphicData uri="http://schemas.openxmlformats.org/drawingml/2006/table">
            <a:tbl>
              <a:tblPr firstRow="1" bandRow="1">
                <a:tableStyleId>{5C22544A-7EE6-4342-B048-85BDC9FD1C3A}</a:tableStyleId>
              </a:tblPr>
              <a:tblGrid>
                <a:gridCol w="1924336">
                  <a:extLst>
                    <a:ext uri="{9D8B030D-6E8A-4147-A177-3AD203B41FA5}">
                      <a16:colId xmlns:a16="http://schemas.microsoft.com/office/drawing/2014/main" val="3723137530"/>
                    </a:ext>
                  </a:extLst>
                </a:gridCol>
              </a:tblGrid>
              <a:tr h="370840">
                <a:tc>
                  <a:txBody>
                    <a:bodyPr/>
                    <a:lstStyle/>
                    <a:p>
                      <a:r>
                        <a:rPr lang="es-PE" dirty="0"/>
                        <a:t>10:15</a:t>
                      </a:r>
                    </a:p>
                    <a:p>
                      <a:r>
                        <a:rPr lang="es-PE" dirty="0"/>
                        <a:t>Primeros simios</a:t>
                      </a:r>
                    </a:p>
                  </a:txBody>
                  <a:tcPr/>
                </a:tc>
                <a:extLst>
                  <a:ext uri="{0D108BD9-81ED-4DB2-BD59-A6C34878D82A}">
                    <a16:rowId xmlns:a16="http://schemas.microsoft.com/office/drawing/2014/main" val="31336900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80366743"/>
              </p:ext>
            </p:extLst>
          </p:nvPr>
        </p:nvGraphicFramePr>
        <p:xfrm>
          <a:off x="2417582" y="688571"/>
          <a:ext cx="2089463" cy="537337"/>
        </p:xfrm>
        <a:graphic>
          <a:graphicData uri="http://schemas.openxmlformats.org/drawingml/2006/table">
            <a:tbl>
              <a:tblPr firstRow="1" bandRow="1">
                <a:tableStyleId>{5C22544A-7EE6-4342-B048-85BDC9FD1C3A}</a:tableStyleId>
              </a:tblPr>
              <a:tblGrid>
                <a:gridCol w="2089463">
                  <a:extLst>
                    <a:ext uri="{9D8B030D-6E8A-4147-A177-3AD203B41FA5}">
                      <a16:colId xmlns:a16="http://schemas.microsoft.com/office/drawing/2014/main" val="3149173357"/>
                    </a:ext>
                  </a:extLst>
                </a:gridCol>
              </a:tblGrid>
              <a:tr h="370840">
                <a:tc>
                  <a:txBody>
                    <a:bodyPr/>
                    <a:lstStyle/>
                    <a:p>
                      <a:r>
                        <a:rPr lang="es-PE" dirty="0"/>
                        <a:t>21:15</a:t>
                      </a:r>
                    </a:p>
                    <a:p>
                      <a:r>
                        <a:rPr lang="es-PE" dirty="0"/>
                        <a:t>Primeros </a:t>
                      </a:r>
                      <a:r>
                        <a:rPr lang="es-PE" dirty="0" err="1"/>
                        <a:t>Hominidos</a:t>
                      </a:r>
                      <a:endParaRPr lang="es-PE" dirty="0"/>
                    </a:p>
                  </a:txBody>
                  <a:tcPr/>
                </a:tc>
                <a:extLst>
                  <a:ext uri="{0D108BD9-81ED-4DB2-BD59-A6C34878D82A}">
                    <a16:rowId xmlns:a16="http://schemas.microsoft.com/office/drawing/2014/main" val="313369004"/>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869484936"/>
              </p:ext>
            </p:extLst>
          </p:nvPr>
        </p:nvGraphicFramePr>
        <p:xfrm>
          <a:off x="4660475" y="693516"/>
          <a:ext cx="2326375" cy="537337"/>
        </p:xfrm>
        <a:graphic>
          <a:graphicData uri="http://schemas.openxmlformats.org/drawingml/2006/table">
            <a:tbl>
              <a:tblPr firstRow="1" bandRow="1">
                <a:tableStyleId>{5C22544A-7EE6-4342-B048-85BDC9FD1C3A}</a:tableStyleId>
              </a:tblPr>
              <a:tblGrid>
                <a:gridCol w="2326375">
                  <a:extLst>
                    <a:ext uri="{9D8B030D-6E8A-4147-A177-3AD203B41FA5}">
                      <a16:colId xmlns:a16="http://schemas.microsoft.com/office/drawing/2014/main" val="152987011"/>
                    </a:ext>
                  </a:extLst>
                </a:gridCol>
              </a:tblGrid>
              <a:tr h="370840">
                <a:tc>
                  <a:txBody>
                    <a:bodyPr/>
                    <a:lstStyle/>
                    <a:p>
                      <a:r>
                        <a:rPr lang="es-PE" dirty="0"/>
                        <a:t>22:48</a:t>
                      </a:r>
                    </a:p>
                    <a:p>
                      <a:r>
                        <a:rPr lang="es-PE" dirty="0"/>
                        <a:t>Homo </a:t>
                      </a:r>
                      <a:r>
                        <a:rPr lang="es-PE" dirty="0" err="1"/>
                        <a:t>Erectus</a:t>
                      </a:r>
                      <a:endParaRPr lang="es-PE" dirty="0"/>
                    </a:p>
                  </a:txBody>
                  <a:tcPr/>
                </a:tc>
                <a:extLst>
                  <a:ext uri="{0D108BD9-81ED-4DB2-BD59-A6C34878D82A}">
                    <a16:rowId xmlns:a16="http://schemas.microsoft.com/office/drawing/2014/main" val="313369004"/>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268622059"/>
              </p:ext>
            </p:extLst>
          </p:nvPr>
        </p:nvGraphicFramePr>
        <p:xfrm>
          <a:off x="7140279" y="700120"/>
          <a:ext cx="2326375" cy="537337"/>
        </p:xfrm>
        <a:graphic>
          <a:graphicData uri="http://schemas.openxmlformats.org/drawingml/2006/table">
            <a:tbl>
              <a:tblPr firstRow="1" bandRow="1">
                <a:tableStyleId>{5C22544A-7EE6-4342-B048-85BDC9FD1C3A}</a:tableStyleId>
              </a:tblPr>
              <a:tblGrid>
                <a:gridCol w="2326375">
                  <a:extLst>
                    <a:ext uri="{9D8B030D-6E8A-4147-A177-3AD203B41FA5}">
                      <a16:colId xmlns:a16="http://schemas.microsoft.com/office/drawing/2014/main" val="1215195888"/>
                    </a:ext>
                  </a:extLst>
                </a:gridCol>
              </a:tblGrid>
              <a:tr h="370840">
                <a:tc>
                  <a:txBody>
                    <a:bodyPr/>
                    <a:lstStyle/>
                    <a:p>
                      <a:r>
                        <a:rPr lang="es-PE" dirty="0"/>
                        <a:t>23:54</a:t>
                      </a:r>
                    </a:p>
                    <a:p>
                      <a:r>
                        <a:rPr lang="es-PE" dirty="0"/>
                        <a:t>Homo Sapiens (actual)</a:t>
                      </a:r>
                    </a:p>
                  </a:txBody>
                  <a:tcPr/>
                </a:tc>
                <a:extLst>
                  <a:ext uri="{0D108BD9-81ED-4DB2-BD59-A6C34878D82A}">
                    <a16:rowId xmlns:a16="http://schemas.microsoft.com/office/drawing/2014/main" val="313369004"/>
                  </a:ext>
                </a:extLst>
              </a:tr>
            </a:tbl>
          </a:graphicData>
        </a:graphic>
      </p:graphicFrame>
      <p:pic>
        <p:nvPicPr>
          <p:cNvPr id="14" name="Imagen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334" y="1662149"/>
            <a:ext cx="1569958" cy="1513532"/>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15" name="Tabla 14"/>
          <p:cNvGraphicFramePr>
            <a:graphicFrameLocks noGrp="1"/>
          </p:cNvGraphicFramePr>
          <p:nvPr>
            <p:extLst>
              <p:ext uri="{D42A27DB-BD31-4B8C-83A1-F6EECF244321}">
                <p14:modId xmlns:p14="http://schemas.microsoft.com/office/powerpoint/2010/main" val="2733845046"/>
              </p:ext>
            </p:extLst>
          </p:nvPr>
        </p:nvGraphicFramePr>
        <p:xfrm>
          <a:off x="477439" y="3336194"/>
          <a:ext cx="1924336" cy="537337"/>
        </p:xfrm>
        <a:graphic>
          <a:graphicData uri="http://schemas.openxmlformats.org/drawingml/2006/table">
            <a:tbl>
              <a:tblPr firstRow="1" bandRow="1">
                <a:tableStyleId>{5C22544A-7EE6-4342-B048-85BDC9FD1C3A}</a:tableStyleId>
              </a:tblPr>
              <a:tblGrid>
                <a:gridCol w="1924336">
                  <a:extLst>
                    <a:ext uri="{9D8B030D-6E8A-4147-A177-3AD203B41FA5}">
                      <a16:colId xmlns:a16="http://schemas.microsoft.com/office/drawing/2014/main" val="3723137530"/>
                    </a:ext>
                  </a:extLst>
                </a:gridCol>
              </a:tblGrid>
              <a:tr h="370840">
                <a:tc>
                  <a:txBody>
                    <a:bodyPr/>
                    <a:lstStyle/>
                    <a:p>
                      <a:r>
                        <a:rPr lang="es-PE" dirty="0"/>
                        <a:t>23:54:59</a:t>
                      </a:r>
                    </a:p>
                    <a:p>
                      <a:r>
                        <a:rPr lang="es-PE" dirty="0"/>
                        <a:t>Pirámides</a:t>
                      </a:r>
                    </a:p>
                  </a:txBody>
                  <a:tcPr/>
                </a:tc>
                <a:extLst>
                  <a:ext uri="{0D108BD9-81ED-4DB2-BD59-A6C34878D82A}">
                    <a16:rowId xmlns:a16="http://schemas.microsoft.com/office/drawing/2014/main" val="313369004"/>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2265120646"/>
              </p:ext>
            </p:extLst>
          </p:nvPr>
        </p:nvGraphicFramePr>
        <p:xfrm>
          <a:off x="2578963" y="3358383"/>
          <a:ext cx="1924336" cy="537337"/>
        </p:xfrm>
        <a:graphic>
          <a:graphicData uri="http://schemas.openxmlformats.org/drawingml/2006/table">
            <a:tbl>
              <a:tblPr firstRow="1" bandRow="1">
                <a:tableStyleId>{5C22544A-7EE6-4342-B048-85BDC9FD1C3A}</a:tableStyleId>
              </a:tblPr>
              <a:tblGrid>
                <a:gridCol w="1924336">
                  <a:extLst>
                    <a:ext uri="{9D8B030D-6E8A-4147-A177-3AD203B41FA5}">
                      <a16:colId xmlns:a16="http://schemas.microsoft.com/office/drawing/2014/main" val="3723137530"/>
                    </a:ext>
                  </a:extLst>
                </a:gridCol>
              </a:tblGrid>
              <a:tr h="370840">
                <a:tc>
                  <a:txBody>
                    <a:bodyPr/>
                    <a:lstStyle/>
                    <a:p>
                      <a:r>
                        <a:rPr lang="es-PE" dirty="0"/>
                        <a:t>23:55:00</a:t>
                      </a:r>
                    </a:p>
                    <a:p>
                      <a:r>
                        <a:rPr lang="es-PE" dirty="0"/>
                        <a:t>Hammurabi</a:t>
                      </a:r>
                    </a:p>
                  </a:txBody>
                  <a:tcPr/>
                </a:tc>
                <a:extLst>
                  <a:ext uri="{0D108BD9-81ED-4DB2-BD59-A6C34878D82A}">
                    <a16:rowId xmlns:a16="http://schemas.microsoft.com/office/drawing/2014/main" val="313369004"/>
                  </a:ext>
                </a:extLst>
              </a:tr>
            </a:tbl>
          </a:graphicData>
        </a:graphic>
      </p:graphicFrame>
      <p:pic>
        <p:nvPicPr>
          <p:cNvPr id="18" name="Imagen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43" y="1651562"/>
            <a:ext cx="1600343" cy="1443447"/>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20" name="Tabla 19"/>
          <p:cNvGraphicFramePr>
            <a:graphicFrameLocks noGrp="1"/>
          </p:cNvGraphicFramePr>
          <p:nvPr>
            <p:extLst>
              <p:ext uri="{D42A27DB-BD31-4B8C-83A1-F6EECF244321}">
                <p14:modId xmlns:p14="http://schemas.microsoft.com/office/powerpoint/2010/main" val="1532721839"/>
              </p:ext>
            </p:extLst>
          </p:nvPr>
        </p:nvGraphicFramePr>
        <p:xfrm>
          <a:off x="4705179" y="3373247"/>
          <a:ext cx="1924336" cy="537337"/>
        </p:xfrm>
        <a:graphic>
          <a:graphicData uri="http://schemas.openxmlformats.org/drawingml/2006/table">
            <a:tbl>
              <a:tblPr firstRow="1" bandRow="1">
                <a:tableStyleId>{5C22544A-7EE6-4342-B048-85BDC9FD1C3A}</a:tableStyleId>
              </a:tblPr>
              <a:tblGrid>
                <a:gridCol w="1924336">
                  <a:extLst>
                    <a:ext uri="{9D8B030D-6E8A-4147-A177-3AD203B41FA5}">
                      <a16:colId xmlns:a16="http://schemas.microsoft.com/office/drawing/2014/main" val="3723137530"/>
                    </a:ext>
                  </a:extLst>
                </a:gridCol>
              </a:tblGrid>
              <a:tr h="370840">
                <a:tc>
                  <a:txBody>
                    <a:bodyPr/>
                    <a:lstStyle/>
                    <a:p>
                      <a:r>
                        <a:rPr lang="es-PE" dirty="0"/>
                        <a:t>23:55:30</a:t>
                      </a:r>
                    </a:p>
                    <a:p>
                      <a:r>
                        <a:rPr lang="es-PE" dirty="0"/>
                        <a:t>Troya</a:t>
                      </a:r>
                    </a:p>
                  </a:txBody>
                  <a:tcPr/>
                </a:tc>
                <a:extLst>
                  <a:ext uri="{0D108BD9-81ED-4DB2-BD59-A6C34878D82A}">
                    <a16:rowId xmlns:a16="http://schemas.microsoft.com/office/drawing/2014/main" val="313369004"/>
                  </a:ext>
                </a:extLst>
              </a:tr>
            </a:tbl>
          </a:graphicData>
        </a:graphic>
      </p:graphicFrame>
      <p:pic>
        <p:nvPicPr>
          <p:cNvPr id="21" name="Imagen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320" y="1690613"/>
            <a:ext cx="1762274" cy="1561736"/>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22" name="Tabla 21"/>
          <p:cNvGraphicFramePr>
            <a:graphicFrameLocks noGrp="1"/>
          </p:cNvGraphicFramePr>
          <p:nvPr>
            <p:extLst>
              <p:ext uri="{D42A27DB-BD31-4B8C-83A1-F6EECF244321}">
                <p14:modId xmlns:p14="http://schemas.microsoft.com/office/powerpoint/2010/main" val="2462872968"/>
              </p:ext>
            </p:extLst>
          </p:nvPr>
        </p:nvGraphicFramePr>
        <p:xfrm>
          <a:off x="7393998" y="3373247"/>
          <a:ext cx="1924336" cy="537337"/>
        </p:xfrm>
        <a:graphic>
          <a:graphicData uri="http://schemas.openxmlformats.org/drawingml/2006/table">
            <a:tbl>
              <a:tblPr firstRow="1" bandRow="1">
                <a:tableStyleId>{5C22544A-7EE6-4342-B048-85BDC9FD1C3A}</a:tableStyleId>
              </a:tblPr>
              <a:tblGrid>
                <a:gridCol w="1924336">
                  <a:extLst>
                    <a:ext uri="{9D8B030D-6E8A-4147-A177-3AD203B41FA5}">
                      <a16:colId xmlns:a16="http://schemas.microsoft.com/office/drawing/2014/main" val="3723137530"/>
                    </a:ext>
                  </a:extLst>
                </a:gridCol>
              </a:tblGrid>
              <a:tr h="370840">
                <a:tc>
                  <a:txBody>
                    <a:bodyPr/>
                    <a:lstStyle/>
                    <a:p>
                      <a:r>
                        <a:rPr lang="es-PE" dirty="0"/>
                        <a:t>23:59:59</a:t>
                      </a:r>
                    </a:p>
                    <a:p>
                      <a:r>
                        <a:rPr lang="es-PE" dirty="0"/>
                        <a:t>Colón</a:t>
                      </a:r>
                    </a:p>
                  </a:txBody>
                  <a:tcPr/>
                </a:tc>
                <a:extLst>
                  <a:ext uri="{0D108BD9-81ED-4DB2-BD59-A6C34878D82A}">
                    <a16:rowId xmlns:a16="http://schemas.microsoft.com/office/drawing/2014/main" val="313369004"/>
                  </a:ext>
                </a:extLst>
              </a:tr>
            </a:tbl>
          </a:graphicData>
        </a:graphic>
      </p:graphicFrame>
      <p:pic>
        <p:nvPicPr>
          <p:cNvPr id="24" name="Imagen 23"/>
          <p:cNvPicPr>
            <a:picLocks noChangeAspect="1"/>
          </p:cNvPicPr>
          <p:nvPr/>
        </p:nvPicPr>
        <p:blipFill>
          <a:blip r:embed="rId7"/>
          <a:stretch>
            <a:fillRect/>
          </a:stretch>
        </p:blipFill>
        <p:spPr>
          <a:xfrm>
            <a:off x="7481869" y="1606634"/>
            <a:ext cx="1643194" cy="1618447"/>
          </a:xfrm>
          <a:prstGeom prst="ellipse">
            <a:avLst/>
          </a:prstGeom>
        </p:spPr>
      </p:pic>
      <p:cxnSp>
        <p:nvCxnSpPr>
          <p:cNvPr id="26" name="Conector recto de flecha 25"/>
          <p:cNvCxnSpPr/>
          <p:nvPr/>
        </p:nvCxnSpPr>
        <p:spPr>
          <a:xfrm>
            <a:off x="832513" y="5131558"/>
            <a:ext cx="829255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286367" y="5240739"/>
            <a:ext cx="1187588" cy="1477328"/>
          </a:xfrm>
          <a:prstGeom prst="rect">
            <a:avLst/>
          </a:prstGeom>
          <a:noFill/>
        </p:spPr>
        <p:txBody>
          <a:bodyPr wrap="square" rtlCol="0">
            <a:spAutoFit/>
          </a:bodyPr>
          <a:lstStyle/>
          <a:p>
            <a:pPr algn="ctr"/>
            <a:r>
              <a:rPr lang="es-PE" b="1" dirty="0">
                <a:solidFill>
                  <a:schemeClr val="bg1"/>
                </a:solidFill>
              </a:rPr>
              <a:t>23:59:59</a:t>
            </a:r>
          </a:p>
          <a:p>
            <a:pPr algn="ctr"/>
            <a:r>
              <a:rPr lang="es-PE" b="1" dirty="0">
                <a:solidFill>
                  <a:schemeClr val="bg1"/>
                </a:solidFill>
              </a:rPr>
              <a:t>12</a:t>
            </a:r>
          </a:p>
          <a:p>
            <a:pPr algn="ctr"/>
            <a:r>
              <a:rPr lang="es-PE" b="1" dirty="0">
                <a:solidFill>
                  <a:schemeClr val="bg1"/>
                </a:solidFill>
              </a:rPr>
              <a:t>OCTUBRE</a:t>
            </a:r>
          </a:p>
          <a:p>
            <a:pPr algn="ctr"/>
            <a:r>
              <a:rPr lang="es-PE" b="1" dirty="0">
                <a:solidFill>
                  <a:schemeClr val="bg1"/>
                </a:solidFill>
              </a:rPr>
              <a:t>1492</a:t>
            </a:r>
          </a:p>
          <a:p>
            <a:pPr algn="ctr"/>
            <a:endParaRPr lang="es-PE" b="1" dirty="0">
              <a:solidFill>
                <a:schemeClr val="bg1"/>
              </a:solidFill>
            </a:endParaRPr>
          </a:p>
        </p:txBody>
      </p:sp>
      <p:sp>
        <p:nvSpPr>
          <p:cNvPr id="28" name="CuadroTexto 27"/>
          <p:cNvSpPr txBox="1"/>
          <p:nvPr/>
        </p:nvSpPr>
        <p:spPr>
          <a:xfrm>
            <a:off x="8011236" y="5252613"/>
            <a:ext cx="1546163" cy="1200329"/>
          </a:xfrm>
          <a:prstGeom prst="rect">
            <a:avLst/>
          </a:prstGeom>
          <a:noFill/>
        </p:spPr>
        <p:txBody>
          <a:bodyPr wrap="square" rtlCol="0">
            <a:spAutoFit/>
          </a:bodyPr>
          <a:lstStyle/>
          <a:p>
            <a:pPr algn="ctr"/>
            <a:r>
              <a:rPr lang="es-PE" b="1" dirty="0">
                <a:solidFill>
                  <a:schemeClr val="bg1"/>
                </a:solidFill>
              </a:rPr>
              <a:t>24:00:00</a:t>
            </a:r>
          </a:p>
          <a:p>
            <a:pPr algn="ctr"/>
            <a:r>
              <a:rPr lang="es-PE" b="1" dirty="0">
                <a:solidFill>
                  <a:schemeClr val="bg1"/>
                </a:solidFill>
              </a:rPr>
              <a:t>12</a:t>
            </a:r>
          </a:p>
          <a:p>
            <a:pPr algn="ctr"/>
            <a:r>
              <a:rPr lang="es-PE" b="1" dirty="0">
                <a:solidFill>
                  <a:schemeClr val="bg1"/>
                </a:solidFill>
              </a:rPr>
              <a:t>NOV</a:t>
            </a:r>
          </a:p>
          <a:p>
            <a:pPr algn="ctr"/>
            <a:r>
              <a:rPr lang="es-PE" b="1" dirty="0">
                <a:solidFill>
                  <a:schemeClr val="bg1"/>
                </a:solidFill>
              </a:rPr>
              <a:t>2018</a:t>
            </a:r>
          </a:p>
        </p:txBody>
      </p:sp>
    </p:spTree>
    <p:extLst>
      <p:ext uri="{BB962C8B-B14F-4D97-AF65-F5344CB8AC3E}">
        <p14:creationId xmlns:p14="http://schemas.microsoft.com/office/powerpoint/2010/main" val="14011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73000" cy="6858000"/>
          </a:xfrm>
          <a:prstGeom prst="rect">
            <a:avLst/>
          </a:prstGeom>
        </p:spPr>
      </p:pic>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graphicFrame>
        <p:nvGraphicFramePr>
          <p:cNvPr id="4" name="Tabla 3"/>
          <p:cNvGraphicFramePr>
            <a:graphicFrameLocks noGrp="1"/>
          </p:cNvGraphicFramePr>
          <p:nvPr/>
        </p:nvGraphicFramePr>
        <p:xfrm>
          <a:off x="375557" y="4754645"/>
          <a:ext cx="4336142" cy="11125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1600" dirty="0"/>
                        <a:t>Efectivo</a:t>
                      </a:r>
                    </a:p>
                  </a:txBody>
                  <a:tcPr/>
                </a:tc>
                <a:tc>
                  <a:txBody>
                    <a:bodyPr/>
                    <a:lstStyle/>
                    <a:p>
                      <a:pPr algn="r"/>
                      <a:r>
                        <a:rPr lang="es-PE" sz="1600" dirty="0"/>
                        <a:t>100,000</a:t>
                      </a:r>
                    </a:p>
                  </a:txBody>
                  <a:tcPr/>
                </a:tc>
                <a:tc>
                  <a:txBody>
                    <a:bodyPr/>
                    <a:lstStyle/>
                    <a:p>
                      <a:pPr algn="r"/>
                      <a:endParaRPr lang="es-PE" sz="1600" dirty="0"/>
                    </a:p>
                  </a:txBody>
                  <a:tcPr/>
                </a:tc>
                <a:extLst>
                  <a:ext uri="{0D108BD9-81ED-4DB2-BD59-A6C34878D82A}">
                    <a16:rowId xmlns:a16="http://schemas.microsoft.com/office/drawing/2014/main" val="3316456725"/>
                  </a:ext>
                </a:extLst>
              </a:tr>
              <a:tr h="370840">
                <a:tc>
                  <a:txBody>
                    <a:bodyPr/>
                    <a:lstStyle/>
                    <a:p>
                      <a:r>
                        <a:rPr lang="es-PE" sz="1600" dirty="0"/>
                        <a:t>Bonos por pagar</a:t>
                      </a:r>
                    </a:p>
                  </a:txBody>
                  <a:tcPr/>
                </a:tc>
                <a:tc>
                  <a:txBody>
                    <a:bodyPr/>
                    <a:lstStyle/>
                    <a:p>
                      <a:pPr algn="r"/>
                      <a:endParaRPr lang="es-PE" sz="1600" dirty="0"/>
                    </a:p>
                  </a:txBody>
                  <a:tcPr/>
                </a:tc>
                <a:tc>
                  <a:txBody>
                    <a:bodyPr/>
                    <a:lstStyle/>
                    <a:p>
                      <a:pPr algn="r"/>
                      <a:r>
                        <a:rPr lang="es-PE" sz="1600" dirty="0"/>
                        <a:t>100,000</a:t>
                      </a:r>
                    </a:p>
                  </a:txBody>
                  <a:tcPr/>
                </a:tc>
                <a:extLst>
                  <a:ext uri="{0D108BD9-81ED-4DB2-BD59-A6C34878D82A}">
                    <a16:rowId xmlns:a16="http://schemas.microsoft.com/office/drawing/2014/main" val="1814756363"/>
                  </a:ext>
                </a:extLst>
              </a:tr>
            </a:tbl>
          </a:graphicData>
        </a:graphic>
      </p:graphicFrame>
      <p:graphicFrame>
        <p:nvGraphicFramePr>
          <p:cNvPr id="5" name="Tabla 4"/>
          <p:cNvGraphicFramePr>
            <a:graphicFrameLocks noGrp="1"/>
          </p:cNvGraphicFramePr>
          <p:nvPr/>
        </p:nvGraphicFramePr>
        <p:xfrm>
          <a:off x="5197929" y="4754645"/>
          <a:ext cx="4336142" cy="11125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1600" dirty="0"/>
                        <a:t>Efectivo</a:t>
                      </a:r>
                    </a:p>
                  </a:txBody>
                  <a:tcPr/>
                </a:tc>
                <a:tc>
                  <a:txBody>
                    <a:bodyPr/>
                    <a:lstStyle/>
                    <a:p>
                      <a:pPr algn="r"/>
                      <a:r>
                        <a:rPr lang="es-PE" sz="1600" dirty="0"/>
                        <a:t>100,000</a:t>
                      </a:r>
                    </a:p>
                  </a:txBody>
                  <a:tcPr/>
                </a:tc>
                <a:tc>
                  <a:txBody>
                    <a:bodyPr/>
                    <a:lstStyle/>
                    <a:p>
                      <a:pPr algn="r"/>
                      <a:endParaRPr lang="es-PE" sz="1600" dirty="0"/>
                    </a:p>
                  </a:txBody>
                  <a:tcPr/>
                </a:tc>
                <a:extLst>
                  <a:ext uri="{0D108BD9-81ED-4DB2-BD59-A6C34878D82A}">
                    <a16:rowId xmlns:a16="http://schemas.microsoft.com/office/drawing/2014/main" val="3316456725"/>
                  </a:ext>
                </a:extLst>
              </a:tr>
              <a:tr h="370840">
                <a:tc>
                  <a:txBody>
                    <a:bodyPr/>
                    <a:lstStyle/>
                    <a:p>
                      <a:r>
                        <a:rPr lang="es-PE" sz="1600" dirty="0"/>
                        <a:t>Capital social</a:t>
                      </a:r>
                    </a:p>
                  </a:txBody>
                  <a:tcPr/>
                </a:tc>
                <a:tc>
                  <a:txBody>
                    <a:bodyPr/>
                    <a:lstStyle/>
                    <a:p>
                      <a:pPr algn="r"/>
                      <a:endParaRPr lang="es-PE" sz="1600" dirty="0"/>
                    </a:p>
                  </a:txBody>
                  <a:tcPr/>
                </a:tc>
                <a:tc>
                  <a:txBody>
                    <a:bodyPr/>
                    <a:lstStyle/>
                    <a:p>
                      <a:pPr algn="r"/>
                      <a:r>
                        <a:rPr lang="es-PE" sz="1600" dirty="0"/>
                        <a:t>100,000</a:t>
                      </a:r>
                    </a:p>
                  </a:txBody>
                  <a:tcPr/>
                </a:tc>
                <a:extLst>
                  <a:ext uri="{0D108BD9-81ED-4DB2-BD59-A6C34878D82A}">
                    <a16:rowId xmlns:a16="http://schemas.microsoft.com/office/drawing/2014/main" val="1814756363"/>
                  </a:ext>
                </a:extLst>
              </a:tr>
            </a:tbl>
          </a:graphicData>
        </a:graphic>
      </p:graphicFrame>
    </p:spTree>
    <p:extLst>
      <p:ext uri="{BB962C8B-B14F-4D97-AF65-F5344CB8AC3E}">
        <p14:creationId xmlns:p14="http://schemas.microsoft.com/office/powerpoint/2010/main" val="8099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72299" cy="6866846"/>
          </a:xfrm>
          <a:prstGeom prst="rect">
            <a:avLst/>
          </a:prstGeom>
        </p:spPr>
      </p:pic>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graphicFrame>
        <p:nvGraphicFramePr>
          <p:cNvPr id="5" name="Tabla 4"/>
          <p:cNvGraphicFramePr>
            <a:graphicFrameLocks noGrp="1"/>
          </p:cNvGraphicFramePr>
          <p:nvPr>
            <p:extLst>
              <p:ext uri="{D42A27DB-BD31-4B8C-83A1-F6EECF244321}">
                <p14:modId xmlns:p14="http://schemas.microsoft.com/office/powerpoint/2010/main" val="2399152209"/>
              </p:ext>
            </p:extLst>
          </p:nvPr>
        </p:nvGraphicFramePr>
        <p:xfrm>
          <a:off x="4193702" y="786794"/>
          <a:ext cx="4336142" cy="11633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2000" dirty="0"/>
                        <a:t>Efectivo</a:t>
                      </a:r>
                    </a:p>
                  </a:txBody>
                  <a:tcPr/>
                </a:tc>
                <a:tc>
                  <a:txBody>
                    <a:bodyPr/>
                    <a:lstStyle/>
                    <a:p>
                      <a:pPr algn="r"/>
                      <a:r>
                        <a:rPr lang="es-PE" sz="1800" dirty="0"/>
                        <a:t>100,000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70840">
                <a:tc>
                  <a:txBody>
                    <a:bodyPr/>
                    <a:lstStyle/>
                    <a:p>
                      <a:r>
                        <a:rPr lang="es-PE" sz="2000" b="0" dirty="0">
                          <a:solidFill>
                            <a:schemeClr val="tx1"/>
                          </a:solidFill>
                        </a:rPr>
                        <a:t>Capital social</a:t>
                      </a:r>
                    </a:p>
                  </a:txBody>
                  <a:tcPr/>
                </a:tc>
                <a:tc>
                  <a:txBody>
                    <a:bodyPr/>
                    <a:lstStyle/>
                    <a:p>
                      <a:pPr algn="r"/>
                      <a:endParaRPr lang="es-PE" sz="1800" dirty="0"/>
                    </a:p>
                  </a:txBody>
                  <a:tcPr/>
                </a:tc>
                <a:tc>
                  <a:txBody>
                    <a:bodyPr/>
                    <a:lstStyle/>
                    <a:p>
                      <a:pPr algn="r"/>
                      <a:r>
                        <a:rPr lang="es-PE" sz="1800" dirty="0"/>
                        <a:t>100,000</a:t>
                      </a:r>
                    </a:p>
                  </a:txBody>
                  <a:tcPr/>
                </a:tc>
                <a:extLst>
                  <a:ext uri="{0D108BD9-81ED-4DB2-BD59-A6C34878D82A}">
                    <a16:rowId xmlns:a16="http://schemas.microsoft.com/office/drawing/2014/main" val="1814756363"/>
                  </a:ext>
                </a:extLst>
              </a:tr>
            </a:tbl>
          </a:graphicData>
        </a:graphic>
      </p:graphicFrame>
      <p:sp>
        <p:nvSpPr>
          <p:cNvPr id="9" name="Rectángulo 8"/>
          <p:cNvSpPr/>
          <p:nvPr/>
        </p:nvSpPr>
        <p:spPr>
          <a:xfrm>
            <a:off x="4299038" y="3927965"/>
            <a:ext cx="4336142" cy="2554545"/>
          </a:xfrm>
          <a:prstGeom prst="rect">
            <a:avLst/>
          </a:prstGeom>
          <a:solidFill>
            <a:srgbClr val="FFFFFF">
              <a:alpha val="78039"/>
            </a:srgbClr>
          </a:solidFill>
        </p:spPr>
        <p:txBody>
          <a:bodyPr wrap="square">
            <a:spAutoFit/>
          </a:bodyPr>
          <a:lstStyle/>
          <a:p>
            <a:pPr algn="just"/>
            <a:r>
              <a:rPr lang="es-PE" sz="2000" b="1" i="1" dirty="0"/>
              <a:t>Importe:</a:t>
            </a:r>
          </a:p>
          <a:p>
            <a:pPr algn="just"/>
            <a:r>
              <a:rPr lang="es-PE" sz="2000" i="1" dirty="0"/>
              <a:t>Valor Nominal: S/100,000</a:t>
            </a:r>
          </a:p>
          <a:p>
            <a:pPr algn="just"/>
            <a:r>
              <a:rPr lang="es-PE" sz="2000" b="1" i="1" dirty="0"/>
              <a:t>Derechos:</a:t>
            </a:r>
          </a:p>
          <a:p>
            <a:pPr algn="just"/>
            <a:r>
              <a:rPr lang="es-PE" sz="2000" i="1" dirty="0"/>
              <a:t>Voto en la JGA</a:t>
            </a:r>
          </a:p>
          <a:p>
            <a:pPr algn="just"/>
            <a:r>
              <a:rPr lang="es-PE" sz="2000" i="1" dirty="0"/>
              <a:t>Dividendos preferentes S/5,000</a:t>
            </a:r>
          </a:p>
          <a:p>
            <a:pPr algn="just"/>
            <a:r>
              <a:rPr lang="es-PE" sz="2000" i="1" dirty="0"/>
              <a:t>Dividendos ordinarios</a:t>
            </a:r>
          </a:p>
          <a:p>
            <a:pPr algn="just"/>
            <a:r>
              <a:rPr lang="es-PE" sz="2000" b="1" i="1" dirty="0"/>
              <a:t>Redención:</a:t>
            </a:r>
          </a:p>
          <a:p>
            <a:pPr algn="just"/>
            <a:r>
              <a:rPr lang="es-PE" sz="2000" i="1" dirty="0"/>
              <a:t>En 5 años</a:t>
            </a:r>
          </a:p>
        </p:txBody>
      </p:sp>
      <p:graphicFrame>
        <p:nvGraphicFramePr>
          <p:cNvPr id="10" name="Tabla 9"/>
          <p:cNvGraphicFramePr>
            <a:graphicFrameLocks noGrp="1"/>
          </p:cNvGraphicFramePr>
          <p:nvPr>
            <p:extLst>
              <p:ext uri="{D42A27DB-BD31-4B8C-83A1-F6EECF244321}">
                <p14:modId xmlns:p14="http://schemas.microsoft.com/office/powerpoint/2010/main" val="3621689051"/>
              </p:ext>
            </p:extLst>
          </p:nvPr>
        </p:nvGraphicFramePr>
        <p:xfrm>
          <a:off x="4193702" y="2193364"/>
          <a:ext cx="4336142" cy="1220794"/>
        </p:xfrm>
        <a:graphic>
          <a:graphicData uri="http://schemas.openxmlformats.org/drawingml/2006/table">
            <a:tbl>
              <a:tblPr firstRow="1" bandRow="1">
                <a:tableStyleId>{5C22544A-7EE6-4342-B048-85BDC9FD1C3A}</a:tableStyleId>
              </a:tblPr>
              <a:tblGrid>
                <a:gridCol w="2811255">
                  <a:extLst>
                    <a:ext uri="{9D8B030D-6E8A-4147-A177-3AD203B41FA5}">
                      <a16:colId xmlns:a16="http://schemas.microsoft.com/office/drawing/2014/main" val="4521307"/>
                    </a:ext>
                  </a:extLst>
                </a:gridCol>
                <a:gridCol w="751114">
                  <a:extLst>
                    <a:ext uri="{9D8B030D-6E8A-4147-A177-3AD203B41FA5}">
                      <a16:colId xmlns:a16="http://schemas.microsoft.com/office/drawing/2014/main" val="4281829069"/>
                    </a:ext>
                  </a:extLst>
                </a:gridCol>
                <a:gridCol w="773773">
                  <a:extLst>
                    <a:ext uri="{9D8B030D-6E8A-4147-A177-3AD203B41FA5}">
                      <a16:colId xmlns:a16="http://schemas.microsoft.com/office/drawing/2014/main" val="2640180242"/>
                    </a:ext>
                  </a:extLst>
                </a:gridCol>
              </a:tblGrid>
              <a:tr h="428314">
                <a:tc>
                  <a:txBody>
                    <a:bodyPr/>
                    <a:lstStyle/>
                    <a:p>
                      <a:endParaRPr lang="es-PE" sz="1600" dirty="0"/>
                    </a:p>
                  </a:txBody>
                  <a:tcPr/>
                </a:tc>
                <a:tc>
                  <a:txBody>
                    <a:bodyPr/>
                    <a:lstStyle/>
                    <a:p>
                      <a:pPr algn="ctr"/>
                      <a:r>
                        <a:rPr lang="es-PE" sz="1800" dirty="0"/>
                        <a:t>D</a:t>
                      </a:r>
                    </a:p>
                  </a:txBody>
                  <a:tcPr/>
                </a:tc>
                <a:tc>
                  <a:txBody>
                    <a:bodyPr/>
                    <a:lstStyle/>
                    <a:p>
                      <a:pPr algn="ctr"/>
                      <a:r>
                        <a:rPr lang="es-PE" sz="1800" dirty="0"/>
                        <a:t>H</a:t>
                      </a:r>
                    </a:p>
                  </a:txBody>
                  <a:tcPr/>
                </a:tc>
                <a:extLst>
                  <a:ext uri="{0D108BD9-81ED-4DB2-BD59-A6C34878D82A}">
                    <a16:rowId xmlns:a16="http://schemas.microsoft.com/office/drawing/2014/main" val="1301752332"/>
                  </a:ext>
                </a:extLst>
              </a:tr>
              <a:tr h="370840">
                <a:tc>
                  <a:txBody>
                    <a:bodyPr/>
                    <a:lstStyle/>
                    <a:p>
                      <a:r>
                        <a:rPr lang="es-PE" sz="2000" dirty="0"/>
                        <a:t>Resultados acumulados</a:t>
                      </a:r>
                    </a:p>
                  </a:txBody>
                  <a:tcPr/>
                </a:tc>
                <a:tc>
                  <a:txBody>
                    <a:bodyPr/>
                    <a:lstStyle/>
                    <a:p>
                      <a:pPr algn="r"/>
                      <a:r>
                        <a:rPr lang="es-PE" sz="1800" dirty="0"/>
                        <a:t>5,000</a:t>
                      </a:r>
                    </a:p>
                  </a:txBody>
                  <a:tcPr/>
                </a:tc>
                <a:tc>
                  <a:txBody>
                    <a:bodyPr/>
                    <a:lstStyle/>
                    <a:p>
                      <a:pPr algn="r"/>
                      <a:endParaRPr lang="es-PE" sz="1800" dirty="0"/>
                    </a:p>
                  </a:txBody>
                  <a:tcPr/>
                </a:tc>
                <a:extLst>
                  <a:ext uri="{0D108BD9-81ED-4DB2-BD59-A6C34878D82A}">
                    <a16:rowId xmlns:a16="http://schemas.microsoft.com/office/drawing/2014/main" val="3316456725"/>
                  </a:ext>
                </a:extLst>
              </a:tr>
              <a:tr h="322217">
                <a:tc>
                  <a:txBody>
                    <a:bodyPr/>
                    <a:lstStyle/>
                    <a:p>
                      <a:r>
                        <a:rPr lang="es-PE" sz="2000" dirty="0"/>
                        <a:t>Efectivo</a:t>
                      </a:r>
                    </a:p>
                  </a:txBody>
                  <a:tcPr/>
                </a:tc>
                <a:tc>
                  <a:txBody>
                    <a:bodyPr/>
                    <a:lstStyle/>
                    <a:p>
                      <a:pPr algn="r"/>
                      <a:endParaRPr lang="es-PE" sz="1800" dirty="0"/>
                    </a:p>
                  </a:txBody>
                  <a:tcPr/>
                </a:tc>
                <a:tc>
                  <a:txBody>
                    <a:bodyPr/>
                    <a:lstStyle/>
                    <a:p>
                      <a:pPr marL="0" marR="0" indent="0" algn="r" defTabSz="742950" rtl="0" eaLnBrk="1" fontAlgn="auto" latinLnBrk="0" hangingPunct="1">
                        <a:lnSpc>
                          <a:spcPct val="100000"/>
                        </a:lnSpc>
                        <a:spcBef>
                          <a:spcPts val="0"/>
                        </a:spcBef>
                        <a:spcAft>
                          <a:spcPts val="0"/>
                        </a:spcAft>
                        <a:buClrTx/>
                        <a:buSzTx/>
                        <a:buFontTx/>
                        <a:buNone/>
                        <a:tabLst/>
                        <a:defRPr/>
                      </a:pPr>
                      <a:r>
                        <a:rPr lang="es-PE" sz="1800" dirty="0"/>
                        <a:t>5,000</a:t>
                      </a:r>
                    </a:p>
                  </a:txBody>
                  <a:tcPr/>
                </a:tc>
                <a:extLst>
                  <a:ext uri="{0D108BD9-81ED-4DB2-BD59-A6C34878D82A}">
                    <a16:rowId xmlns:a16="http://schemas.microsoft.com/office/drawing/2014/main" val="1814756363"/>
                  </a:ext>
                </a:extLst>
              </a:tr>
            </a:tbl>
          </a:graphicData>
        </a:graphic>
      </p:graphicFrame>
    </p:spTree>
    <p:extLst>
      <p:ext uri="{BB962C8B-B14F-4D97-AF65-F5344CB8AC3E}">
        <p14:creationId xmlns:p14="http://schemas.microsoft.com/office/powerpoint/2010/main" val="4665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73000" cy="6858000"/>
          </a:xfrm>
          <a:prstGeom prst="rect">
            <a:avLst/>
          </a:prstGeom>
        </p:spPr>
      </p:pic>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graphicFrame>
        <p:nvGraphicFramePr>
          <p:cNvPr id="4" name="Tabla 3"/>
          <p:cNvGraphicFramePr>
            <a:graphicFrameLocks noGrp="1"/>
          </p:cNvGraphicFramePr>
          <p:nvPr>
            <p:extLst>
              <p:ext uri="{D42A27DB-BD31-4B8C-83A1-F6EECF244321}">
                <p14:modId xmlns:p14="http://schemas.microsoft.com/office/powerpoint/2010/main" val="40110731"/>
              </p:ext>
            </p:extLst>
          </p:nvPr>
        </p:nvGraphicFramePr>
        <p:xfrm>
          <a:off x="16323" y="1668537"/>
          <a:ext cx="4336142" cy="11379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dirty="0">
                        <a:solidFill>
                          <a:schemeClr val="bg1"/>
                        </a:solidFill>
                      </a:endParaRPr>
                    </a:p>
                  </a:txBody>
                  <a:tcPr>
                    <a:solidFill>
                      <a:srgbClr val="FF0000"/>
                    </a:solidFill>
                  </a:tcPr>
                </a:tc>
                <a:tc>
                  <a:txBody>
                    <a:bodyPr/>
                    <a:lstStyle/>
                    <a:p>
                      <a:pPr algn="ctr"/>
                      <a:r>
                        <a:rPr lang="es-PE" sz="1600" dirty="0">
                          <a:solidFill>
                            <a:schemeClr val="bg1"/>
                          </a:solidFill>
                        </a:rPr>
                        <a:t>D</a:t>
                      </a:r>
                    </a:p>
                  </a:txBody>
                  <a:tcPr>
                    <a:solidFill>
                      <a:srgbClr val="FF0000"/>
                    </a:solidFill>
                  </a:tcPr>
                </a:tc>
                <a:tc>
                  <a:txBody>
                    <a:bodyPr/>
                    <a:lstStyle/>
                    <a:p>
                      <a:pPr algn="ctr"/>
                      <a:r>
                        <a:rPr lang="es-PE" sz="1600" dirty="0">
                          <a:solidFill>
                            <a:schemeClr val="bg1"/>
                          </a:solidFill>
                        </a:rPr>
                        <a:t>H</a:t>
                      </a:r>
                    </a:p>
                  </a:txBody>
                  <a:tcPr>
                    <a:solidFill>
                      <a:srgbClr val="FF0000"/>
                    </a:solidFill>
                  </a:tcPr>
                </a:tc>
                <a:extLst>
                  <a:ext uri="{0D108BD9-81ED-4DB2-BD59-A6C34878D82A}">
                    <a16:rowId xmlns:a16="http://schemas.microsoft.com/office/drawing/2014/main" val="1301752332"/>
                  </a:ext>
                </a:extLst>
              </a:tr>
              <a:tr h="370840">
                <a:tc>
                  <a:txBody>
                    <a:bodyPr/>
                    <a:lstStyle/>
                    <a:p>
                      <a:r>
                        <a:rPr lang="es-PE" sz="1600" b="1" dirty="0">
                          <a:solidFill>
                            <a:schemeClr val="bg1"/>
                          </a:solidFill>
                        </a:rPr>
                        <a:t>Efectivo</a:t>
                      </a:r>
                    </a:p>
                  </a:txBody>
                  <a:tcPr>
                    <a:solidFill>
                      <a:srgbClr val="FF0000"/>
                    </a:solidFill>
                  </a:tcPr>
                </a:tc>
                <a:tc>
                  <a:txBody>
                    <a:bodyPr/>
                    <a:lstStyle/>
                    <a:p>
                      <a:pPr algn="r"/>
                      <a:r>
                        <a:rPr lang="es-PE" sz="1600" b="1" dirty="0">
                          <a:solidFill>
                            <a:schemeClr val="bg1"/>
                          </a:solidFill>
                        </a:rPr>
                        <a:t>100,000</a:t>
                      </a:r>
                    </a:p>
                  </a:txBody>
                  <a:tcPr>
                    <a:solidFill>
                      <a:srgbClr val="FF0000"/>
                    </a:solidFill>
                  </a:tcPr>
                </a:tc>
                <a:tc>
                  <a:txBody>
                    <a:bodyPr/>
                    <a:lstStyle/>
                    <a:p>
                      <a:pPr algn="r"/>
                      <a:endParaRPr lang="es-PE" sz="1600" b="1" dirty="0">
                        <a:solidFill>
                          <a:schemeClr val="bg1"/>
                        </a:solidFill>
                      </a:endParaRPr>
                    </a:p>
                  </a:txBody>
                  <a:tcPr>
                    <a:solidFill>
                      <a:srgbClr val="FF0000"/>
                    </a:solidFill>
                  </a:tcPr>
                </a:tc>
                <a:extLst>
                  <a:ext uri="{0D108BD9-81ED-4DB2-BD59-A6C34878D82A}">
                    <a16:rowId xmlns:a16="http://schemas.microsoft.com/office/drawing/2014/main" val="3316456725"/>
                  </a:ext>
                </a:extLst>
              </a:tr>
              <a:tr h="370840">
                <a:tc>
                  <a:txBody>
                    <a:bodyPr/>
                    <a:lstStyle/>
                    <a:p>
                      <a:r>
                        <a:rPr lang="es-PE" sz="2000" b="1" dirty="0">
                          <a:solidFill>
                            <a:schemeClr val="bg1"/>
                          </a:solidFill>
                        </a:rPr>
                        <a:t>Acciones</a:t>
                      </a:r>
                    </a:p>
                  </a:txBody>
                  <a:tcPr>
                    <a:solidFill>
                      <a:srgbClr val="FF0000"/>
                    </a:solidFill>
                  </a:tcPr>
                </a:tc>
                <a:tc>
                  <a:txBody>
                    <a:bodyPr/>
                    <a:lstStyle/>
                    <a:p>
                      <a:pPr algn="r"/>
                      <a:endParaRPr lang="es-PE" sz="1600" b="1" dirty="0">
                        <a:solidFill>
                          <a:schemeClr val="bg1"/>
                        </a:solidFill>
                      </a:endParaRPr>
                    </a:p>
                  </a:txBody>
                  <a:tcPr>
                    <a:solidFill>
                      <a:srgbClr val="FF0000"/>
                    </a:solidFill>
                  </a:tcPr>
                </a:tc>
                <a:tc>
                  <a:txBody>
                    <a:bodyPr/>
                    <a:lstStyle/>
                    <a:p>
                      <a:pPr algn="r"/>
                      <a:r>
                        <a:rPr lang="es-PE" sz="1600" b="1" dirty="0">
                          <a:solidFill>
                            <a:schemeClr val="bg1"/>
                          </a:solidFill>
                        </a:rPr>
                        <a:t>100,000</a:t>
                      </a:r>
                    </a:p>
                  </a:txBody>
                  <a:tcPr>
                    <a:solidFill>
                      <a:srgbClr val="FF0000"/>
                    </a:solidFill>
                  </a:tcPr>
                </a:tc>
                <a:extLst>
                  <a:ext uri="{0D108BD9-81ED-4DB2-BD59-A6C34878D82A}">
                    <a16:rowId xmlns:a16="http://schemas.microsoft.com/office/drawing/2014/main" val="1814756363"/>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26347281"/>
              </p:ext>
            </p:extLst>
          </p:nvPr>
        </p:nvGraphicFramePr>
        <p:xfrm>
          <a:off x="16323" y="3095714"/>
          <a:ext cx="4336142" cy="11379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b="1" dirty="0">
                        <a:solidFill>
                          <a:schemeClr val="bg1"/>
                        </a:solidFill>
                      </a:endParaRPr>
                    </a:p>
                  </a:txBody>
                  <a:tcPr>
                    <a:solidFill>
                      <a:srgbClr val="FF0000"/>
                    </a:solidFill>
                  </a:tcPr>
                </a:tc>
                <a:tc>
                  <a:txBody>
                    <a:bodyPr/>
                    <a:lstStyle/>
                    <a:p>
                      <a:pPr algn="ctr"/>
                      <a:r>
                        <a:rPr lang="es-PE" sz="1600" b="1" dirty="0">
                          <a:solidFill>
                            <a:schemeClr val="bg1"/>
                          </a:solidFill>
                        </a:rPr>
                        <a:t>D</a:t>
                      </a:r>
                    </a:p>
                  </a:txBody>
                  <a:tcPr>
                    <a:solidFill>
                      <a:srgbClr val="FF0000"/>
                    </a:solidFill>
                  </a:tcPr>
                </a:tc>
                <a:tc>
                  <a:txBody>
                    <a:bodyPr/>
                    <a:lstStyle/>
                    <a:p>
                      <a:pPr algn="ctr"/>
                      <a:r>
                        <a:rPr lang="es-PE" sz="1600" b="1" dirty="0">
                          <a:solidFill>
                            <a:schemeClr val="bg1"/>
                          </a:solidFill>
                        </a:rPr>
                        <a:t>H</a:t>
                      </a:r>
                    </a:p>
                  </a:txBody>
                  <a:tcPr>
                    <a:solidFill>
                      <a:srgbClr val="FF0000"/>
                    </a:solidFill>
                  </a:tcPr>
                </a:tc>
                <a:extLst>
                  <a:ext uri="{0D108BD9-81ED-4DB2-BD59-A6C34878D82A}">
                    <a16:rowId xmlns:a16="http://schemas.microsoft.com/office/drawing/2014/main" val="1301752332"/>
                  </a:ext>
                </a:extLst>
              </a:tr>
              <a:tr h="370840">
                <a:tc>
                  <a:txBody>
                    <a:bodyPr/>
                    <a:lstStyle/>
                    <a:p>
                      <a:r>
                        <a:rPr lang="es-PE" sz="1600" b="1" dirty="0">
                          <a:solidFill>
                            <a:schemeClr val="bg1"/>
                          </a:solidFill>
                        </a:rPr>
                        <a:t>Resultados</a:t>
                      </a:r>
                      <a:r>
                        <a:rPr lang="es-PE" sz="1600" b="1" baseline="0" dirty="0">
                          <a:solidFill>
                            <a:schemeClr val="bg1"/>
                          </a:solidFill>
                        </a:rPr>
                        <a:t> acumulados</a:t>
                      </a:r>
                      <a:endParaRPr lang="es-PE" sz="1600" b="1" dirty="0">
                        <a:solidFill>
                          <a:schemeClr val="bg1"/>
                        </a:solidFill>
                      </a:endParaRPr>
                    </a:p>
                  </a:txBody>
                  <a:tcPr>
                    <a:solidFill>
                      <a:srgbClr val="FF0000"/>
                    </a:solidFill>
                  </a:tcPr>
                </a:tc>
                <a:tc>
                  <a:txBody>
                    <a:bodyPr/>
                    <a:lstStyle/>
                    <a:p>
                      <a:pPr algn="r"/>
                      <a:r>
                        <a:rPr lang="es-PE" sz="1600" b="1" dirty="0">
                          <a:solidFill>
                            <a:schemeClr val="bg1"/>
                          </a:solidFill>
                        </a:rPr>
                        <a:t>100,000</a:t>
                      </a:r>
                    </a:p>
                  </a:txBody>
                  <a:tcPr>
                    <a:solidFill>
                      <a:srgbClr val="FF0000"/>
                    </a:solidFill>
                  </a:tcPr>
                </a:tc>
                <a:tc>
                  <a:txBody>
                    <a:bodyPr/>
                    <a:lstStyle/>
                    <a:p>
                      <a:pPr algn="r"/>
                      <a:endParaRPr lang="es-PE" sz="1600" b="1" dirty="0">
                        <a:solidFill>
                          <a:schemeClr val="bg1"/>
                        </a:solidFill>
                      </a:endParaRPr>
                    </a:p>
                  </a:txBody>
                  <a:tcPr>
                    <a:solidFill>
                      <a:srgbClr val="FF0000"/>
                    </a:solidFill>
                  </a:tcPr>
                </a:tc>
                <a:extLst>
                  <a:ext uri="{0D108BD9-81ED-4DB2-BD59-A6C34878D82A}">
                    <a16:rowId xmlns:a16="http://schemas.microsoft.com/office/drawing/2014/main" val="3316456725"/>
                  </a:ext>
                </a:extLst>
              </a:tr>
              <a:tr h="370840">
                <a:tc>
                  <a:txBody>
                    <a:bodyPr/>
                    <a:lstStyle/>
                    <a:p>
                      <a:r>
                        <a:rPr lang="es-PE" sz="2000" b="1" dirty="0">
                          <a:solidFill>
                            <a:schemeClr val="bg1"/>
                          </a:solidFill>
                        </a:rPr>
                        <a:t>Efectivo</a:t>
                      </a:r>
                    </a:p>
                  </a:txBody>
                  <a:tcPr>
                    <a:solidFill>
                      <a:srgbClr val="FF0000"/>
                    </a:solidFill>
                  </a:tcPr>
                </a:tc>
                <a:tc>
                  <a:txBody>
                    <a:bodyPr/>
                    <a:lstStyle/>
                    <a:p>
                      <a:pPr algn="r"/>
                      <a:endParaRPr lang="es-PE" sz="1600" b="1" dirty="0">
                        <a:solidFill>
                          <a:schemeClr val="bg1"/>
                        </a:solidFill>
                      </a:endParaRPr>
                    </a:p>
                  </a:txBody>
                  <a:tcPr>
                    <a:solidFill>
                      <a:srgbClr val="FF0000"/>
                    </a:solidFill>
                  </a:tcPr>
                </a:tc>
                <a:tc>
                  <a:txBody>
                    <a:bodyPr/>
                    <a:lstStyle/>
                    <a:p>
                      <a:pPr algn="r"/>
                      <a:r>
                        <a:rPr lang="es-PE" sz="1600" b="1" dirty="0">
                          <a:solidFill>
                            <a:schemeClr val="bg1"/>
                          </a:solidFill>
                        </a:rPr>
                        <a:t>100,000</a:t>
                      </a:r>
                    </a:p>
                  </a:txBody>
                  <a:tcPr>
                    <a:solidFill>
                      <a:srgbClr val="FF0000"/>
                    </a:solidFill>
                  </a:tcPr>
                </a:tc>
                <a:extLst>
                  <a:ext uri="{0D108BD9-81ED-4DB2-BD59-A6C34878D82A}">
                    <a16:rowId xmlns:a16="http://schemas.microsoft.com/office/drawing/2014/main" val="1814756363"/>
                  </a:ext>
                </a:extLst>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910" y="4324226"/>
            <a:ext cx="2475604" cy="2475604"/>
          </a:xfrm>
          <a:prstGeom prst="rect">
            <a:avLst/>
          </a:prstGeom>
        </p:spPr>
      </p:pic>
      <p:sp>
        <p:nvSpPr>
          <p:cNvPr id="7" name="Rectángulo 6"/>
          <p:cNvSpPr/>
          <p:nvPr/>
        </p:nvSpPr>
        <p:spPr>
          <a:xfrm>
            <a:off x="1" y="4533792"/>
            <a:ext cx="7527468" cy="2246769"/>
          </a:xfrm>
          <a:prstGeom prst="rect">
            <a:avLst/>
          </a:prstGeom>
          <a:solidFill>
            <a:srgbClr val="FFFFFF">
              <a:alpha val="78039"/>
            </a:srgbClr>
          </a:solidFill>
        </p:spPr>
        <p:txBody>
          <a:bodyPr wrap="square">
            <a:spAutoFit/>
          </a:bodyPr>
          <a:lstStyle/>
          <a:p>
            <a:pPr algn="just"/>
            <a:r>
              <a:rPr lang="es-PE" sz="2000" b="1" i="1" dirty="0"/>
              <a:t>El emisor de un instrumento financiero lo clasificará en su totalidad o en cada una de sus partes integrantes, en el momento de su reconocimiento inicial, como un pasivo financiero, un activo financiero o un instrumento de patrimonio, de conformidad con la esencia económica del acuerdo contractual y con las definiciones de pasivo financiero, de activo financiero y de instrumento de patrimonio… (NIC 32)</a:t>
            </a:r>
          </a:p>
        </p:txBody>
      </p:sp>
      <p:graphicFrame>
        <p:nvGraphicFramePr>
          <p:cNvPr id="8" name="Tabla 7"/>
          <p:cNvGraphicFramePr>
            <a:graphicFrameLocks noGrp="1"/>
          </p:cNvGraphicFramePr>
          <p:nvPr>
            <p:extLst>
              <p:ext uri="{D42A27DB-BD31-4B8C-83A1-F6EECF244321}">
                <p14:modId xmlns:p14="http://schemas.microsoft.com/office/powerpoint/2010/main" val="2737170058"/>
              </p:ext>
            </p:extLst>
          </p:nvPr>
        </p:nvGraphicFramePr>
        <p:xfrm>
          <a:off x="4561115" y="1673977"/>
          <a:ext cx="4336142" cy="11633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2000" b="0" dirty="0">
                          <a:solidFill>
                            <a:schemeClr val="tx1"/>
                          </a:solidFill>
                        </a:rPr>
                        <a:t>Efectivo</a:t>
                      </a:r>
                    </a:p>
                  </a:txBody>
                  <a:tcPr/>
                </a:tc>
                <a:tc>
                  <a:txBody>
                    <a:bodyPr/>
                    <a:lstStyle/>
                    <a:p>
                      <a:pPr algn="r"/>
                      <a:r>
                        <a:rPr lang="es-PE" sz="1600" dirty="0"/>
                        <a:t>100,000</a:t>
                      </a:r>
                    </a:p>
                  </a:txBody>
                  <a:tcPr/>
                </a:tc>
                <a:tc>
                  <a:txBody>
                    <a:bodyPr/>
                    <a:lstStyle/>
                    <a:p>
                      <a:pPr algn="r"/>
                      <a:endParaRPr lang="es-PE" sz="1600" dirty="0"/>
                    </a:p>
                  </a:txBody>
                  <a:tcPr/>
                </a:tc>
                <a:extLst>
                  <a:ext uri="{0D108BD9-81ED-4DB2-BD59-A6C34878D82A}">
                    <a16:rowId xmlns:a16="http://schemas.microsoft.com/office/drawing/2014/main" val="3316456725"/>
                  </a:ext>
                </a:extLst>
              </a:tr>
              <a:tr h="370840">
                <a:tc>
                  <a:txBody>
                    <a:bodyPr/>
                    <a:lstStyle/>
                    <a:p>
                      <a:r>
                        <a:rPr lang="es-PE" sz="2000" b="0" dirty="0">
                          <a:solidFill>
                            <a:schemeClr val="tx1"/>
                          </a:solidFill>
                        </a:rPr>
                        <a:t>Préstamo por pagar</a:t>
                      </a:r>
                    </a:p>
                  </a:txBody>
                  <a:tcPr/>
                </a:tc>
                <a:tc>
                  <a:txBody>
                    <a:bodyPr/>
                    <a:lstStyle/>
                    <a:p>
                      <a:pPr algn="r"/>
                      <a:endParaRPr lang="es-PE" sz="1600" dirty="0"/>
                    </a:p>
                  </a:txBody>
                  <a:tcPr/>
                </a:tc>
                <a:tc>
                  <a:txBody>
                    <a:bodyPr/>
                    <a:lstStyle/>
                    <a:p>
                      <a:pPr algn="r"/>
                      <a:r>
                        <a:rPr lang="es-PE" sz="1600" dirty="0"/>
                        <a:t>100,000</a:t>
                      </a:r>
                    </a:p>
                  </a:txBody>
                  <a:tcPr/>
                </a:tc>
                <a:extLst>
                  <a:ext uri="{0D108BD9-81ED-4DB2-BD59-A6C34878D82A}">
                    <a16:rowId xmlns:a16="http://schemas.microsoft.com/office/drawing/2014/main" val="1814756363"/>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387629658"/>
              </p:ext>
            </p:extLst>
          </p:nvPr>
        </p:nvGraphicFramePr>
        <p:xfrm>
          <a:off x="4561115" y="3101154"/>
          <a:ext cx="4336142" cy="1163320"/>
        </p:xfrm>
        <a:graphic>
          <a:graphicData uri="http://schemas.openxmlformats.org/drawingml/2006/table">
            <a:tbl>
              <a:tblPr firstRow="1" bandRow="1">
                <a:tableStyleId>{5C22544A-7EE6-4342-B048-85BDC9FD1C3A}</a:tableStyleId>
              </a:tblPr>
              <a:tblGrid>
                <a:gridCol w="2302329">
                  <a:extLst>
                    <a:ext uri="{9D8B030D-6E8A-4147-A177-3AD203B41FA5}">
                      <a16:colId xmlns:a16="http://schemas.microsoft.com/office/drawing/2014/main" val="4521307"/>
                    </a:ext>
                  </a:extLst>
                </a:gridCol>
                <a:gridCol w="996042">
                  <a:extLst>
                    <a:ext uri="{9D8B030D-6E8A-4147-A177-3AD203B41FA5}">
                      <a16:colId xmlns:a16="http://schemas.microsoft.com/office/drawing/2014/main" val="4281829069"/>
                    </a:ext>
                  </a:extLst>
                </a:gridCol>
                <a:gridCol w="1037771">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2000" dirty="0"/>
                        <a:t>Gasto financiero</a:t>
                      </a:r>
                    </a:p>
                  </a:txBody>
                  <a:tcPr/>
                </a:tc>
                <a:tc>
                  <a:txBody>
                    <a:bodyPr/>
                    <a:lstStyle/>
                    <a:p>
                      <a:pPr algn="r"/>
                      <a:r>
                        <a:rPr lang="es-PE" sz="1600" dirty="0"/>
                        <a:t>5,000</a:t>
                      </a:r>
                    </a:p>
                  </a:txBody>
                  <a:tcPr/>
                </a:tc>
                <a:tc>
                  <a:txBody>
                    <a:bodyPr/>
                    <a:lstStyle/>
                    <a:p>
                      <a:pPr algn="r"/>
                      <a:endParaRPr lang="es-PE" sz="1600" dirty="0"/>
                    </a:p>
                  </a:txBody>
                  <a:tcPr/>
                </a:tc>
                <a:extLst>
                  <a:ext uri="{0D108BD9-81ED-4DB2-BD59-A6C34878D82A}">
                    <a16:rowId xmlns:a16="http://schemas.microsoft.com/office/drawing/2014/main" val="3316456725"/>
                  </a:ext>
                </a:extLst>
              </a:tr>
              <a:tr h="370840">
                <a:tc>
                  <a:txBody>
                    <a:bodyPr/>
                    <a:lstStyle/>
                    <a:p>
                      <a:r>
                        <a:rPr lang="es-PE" sz="2000" dirty="0"/>
                        <a:t>Efectivo</a:t>
                      </a:r>
                    </a:p>
                  </a:txBody>
                  <a:tcPr/>
                </a:tc>
                <a:tc>
                  <a:txBody>
                    <a:bodyPr/>
                    <a:lstStyle/>
                    <a:p>
                      <a:pPr algn="r"/>
                      <a:endParaRPr lang="es-PE" sz="1600" dirty="0"/>
                    </a:p>
                  </a:txBody>
                  <a:tcPr/>
                </a:tc>
                <a:tc>
                  <a:txBody>
                    <a:bodyPr/>
                    <a:lstStyle/>
                    <a:p>
                      <a:pPr algn="r"/>
                      <a:r>
                        <a:rPr lang="es-PE" sz="1600" dirty="0"/>
                        <a:t>5,000</a:t>
                      </a:r>
                    </a:p>
                  </a:txBody>
                  <a:tcPr/>
                </a:tc>
                <a:extLst>
                  <a:ext uri="{0D108BD9-81ED-4DB2-BD59-A6C34878D82A}">
                    <a16:rowId xmlns:a16="http://schemas.microsoft.com/office/drawing/2014/main" val="1814756363"/>
                  </a:ext>
                </a:extLst>
              </a:tr>
            </a:tbl>
          </a:graphicData>
        </a:graphic>
      </p:graphicFrame>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34" y="729400"/>
            <a:ext cx="3720545" cy="3720545"/>
          </a:xfrm>
          <a:prstGeom prst="rect">
            <a:avLst/>
          </a:prstGeom>
        </p:spPr>
      </p:pic>
    </p:spTree>
    <p:extLst>
      <p:ext uri="{BB962C8B-B14F-4D97-AF65-F5344CB8AC3E}">
        <p14:creationId xmlns:p14="http://schemas.microsoft.com/office/powerpoint/2010/main" val="27836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7429500"/>
          </a:xfrm>
          <a:prstGeom prst="rect">
            <a:avLst/>
          </a:prstGeom>
        </p:spPr>
      </p:pic>
      <p:sp>
        <p:nvSpPr>
          <p:cNvPr id="2" name="CuadroTexto 1"/>
          <p:cNvSpPr txBox="1"/>
          <p:nvPr/>
        </p:nvSpPr>
        <p:spPr>
          <a:xfrm>
            <a:off x="81888" y="818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277586" y="1240971"/>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spTree>
    <p:extLst>
      <p:ext uri="{BB962C8B-B14F-4D97-AF65-F5344CB8AC3E}">
        <p14:creationId xmlns:p14="http://schemas.microsoft.com/office/powerpoint/2010/main" val="54781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8" y="818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277586" y="1240971"/>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 y="-30046"/>
            <a:ext cx="9874590" cy="6888045"/>
          </a:xfrm>
          <a:prstGeom prst="rect">
            <a:avLst/>
          </a:prstGeom>
        </p:spPr>
      </p:pic>
      <p:sp>
        <p:nvSpPr>
          <p:cNvPr id="6" name="CuadroTexto 5"/>
          <p:cNvSpPr txBox="1"/>
          <p:nvPr/>
        </p:nvSpPr>
        <p:spPr>
          <a:xfrm>
            <a:off x="234288" y="2342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520" y="-8278"/>
            <a:ext cx="9874590" cy="6888045"/>
          </a:xfrm>
          <a:prstGeom prst="rect">
            <a:avLst/>
          </a:prstGeom>
        </p:spPr>
      </p:pic>
    </p:spTree>
    <p:extLst>
      <p:ext uri="{BB962C8B-B14F-4D97-AF65-F5344CB8AC3E}">
        <p14:creationId xmlns:p14="http://schemas.microsoft.com/office/powerpoint/2010/main" val="7325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TM02900743[[fn=Orgánico]]</Template>
  <TotalTime>2441</TotalTime>
  <Words>1449</Words>
  <Application>Microsoft Office PowerPoint</Application>
  <PresentationFormat>A4 (210 x 297 mm)</PresentationFormat>
  <Paragraphs>554</Paragraphs>
  <Slides>40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Guardian Egyptian Web</vt:lpstr>
      <vt:lpstr>Helvetica</vt:lpstr>
      <vt:lpstr>Wingdings 2</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Freddy Llanto</cp:lastModifiedBy>
  <cp:revision>107</cp:revision>
  <dcterms:created xsi:type="dcterms:W3CDTF">2018-09-05T05:15:21Z</dcterms:created>
  <dcterms:modified xsi:type="dcterms:W3CDTF">2024-01-16T04:25:51Z</dcterms:modified>
</cp:coreProperties>
</file>