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57" r:id="rId3"/>
    <p:sldId id="280" r:id="rId4"/>
    <p:sldId id="302" r:id="rId5"/>
    <p:sldId id="303" r:id="rId6"/>
    <p:sldId id="279" r:id="rId7"/>
    <p:sldId id="267" r:id="rId8"/>
    <p:sldId id="268" r:id="rId9"/>
    <p:sldId id="259" r:id="rId10"/>
    <p:sldId id="269" r:id="rId11"/>
    <p:sldId id="305" r:id="rId12"/>
    <p:sldId id="271" r:id="rId13"/>
    <p:sldId id="306" r:id="rId14"/>
    <p:sldId id="270" r:id="rId15"/>
    <p:sldId id="260" r:id="rId16"/>
    <p:sldId id="272" r:id="rId17"/>
    <p:sldId id="307" r:id="rId18"/>
    <p:sldId id="261" r:id="rId19"/>
    <p:sldId id="274" r:id="rId20"/>
    <p:sldId id="273" r:id="rId21"/>
    <p:sldId id="265" r:id="rId22"/>
    <p:sldId id="275" r:id="rId23"/>
    <p:sldId id="276" r:id="rId24"/>
    <p:sldId id="277" r:id="rId25"/>
    <p:sldId id="278" r:id="rId26"/>
    <p:sldId id="263" r:id="rId27"/>
    <p:sldId id="308" r:id="rId28"/>
    <p:sldId id="309" r:id="rId29"/>
    <p:sldId id="281" r:id="rId30"/>
    <p:sldId id="310" r:id="rId31"/>
    <p:sldId id="282" r:id="rId32"/>
    <p:sldId id="311" r:id="rId33"/>
    <p:sldId id="304" r:id="rId34"/>
    <p:sldId id="312" r:id="rId35"/>
    <p:sldId id="313" r:id="rId36"/>
  </p:sldIdLst>
  <p:sldSz cx="9906000" cy="6858000" type="A4"/>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6" autoAdjust="0"/>
    <p:restoredTop sz="94660"/>
  </p:normalViewPr>
  <p:slideViewPr>
    <p:cSldViewPr snapToGrid="0">
      <p:cViewPr varScale="1">
        <p:scale>
          <a:sx n="120" d="100"/>
          <a:sy n="120" d="100"/>
        </p:scale>
        <p:origin x="15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dy Llanto" userId="ec3cc4ce2c78392a" providerId="LiveId" clId="{84C7E6C1-C529-4F21-9D69-317DF10C9412}"/>
    <pc:docChg chg="undo custSel modSld">
      <pc:chgData name="Freddy Llanto" userId="ec3cc4ce2c78392a" providerId="LiveId" clId="{84C7E6C1-C529-4F21-9D69-317DF10C9412}" dt="2024-01-16T02:22:37.103" v="185" actId="14100"/>
      <pc:docMkLst>
        <pc:docMk/>
      </pc:docMkLst>
      <pc:sldChg chg="addSp delSp modSp mod">
        <pc:chgData name="Freddy Llanto" userId="ec3cc4ce2c78392a" providerId="LiveId" clId="{84C7E6C1-C529-4F21-9D69-317DF10C9412}" dt="2024-01-12T23:23:11.446" v="93" actId="1076"/>
        <pc:sldMkLst>
          <pc:docMk/>
          <pc:sldMk cId="3074215348" sldId="256"/>
        </pc:sldMkLst>
        <pc:spChg chg="add del mod">
          <ac:chgData name="Freddy Llanto" userId="ec3cc4ce2c78392a" providerId="LiveId" clId="{84C7E6C1-C529-4F21-9D69-317DF10C9412}" dt="2024-01-12T23:19:41.612" v="4" actId="478"/>
          <ac:spMkLst>
            <pc:docMk/>
            <pc:sldMk cId="3074215348" sldId="256"/>
            <ac:spMk id="2" creationId="{952112F8-43D6-8733-F96C-3D6F0AC97F94}"/>
          </ac:spMkLst>
        </pc:spChg>
        <pc:spChg chg="add mod">
          <ac:chgData name="Freddy Llanto" userId="ec3cc4ce2c78392a" providerId="LiveId" clId="{84C7E6C1-C529-4F21-9D69-317DF10C9412}" dt="2024-01-12T23:23:11.446" v="93" actId="1076"/>
          <ac:spMkLst>
            <pc:docMk/>
            <pc:sldMk cId="3074215348" sldId="256"/>
            <ac:spMk id="3" creationId="{2693B24E-31E1-63C4-8DD2-4E15758037B2}"/>
          </ac:spMkLst>
        </pc:spChg>
        <pc:spChg chg="add del mod">
          <ac:chgData name="Freddy Llanto" userId="ec3cc4ce2c78392a" providerId="LiveId" clId="{84C7E6C1-C529-4F21-9D69-317DF10C9412}" dt="2024-01-12T23:20:35.359" v="30" actId="478"/>
          <ac:spMkLst>
            <pc:docMk/>
            <pc:sldMk cId="3074215348" sldId="256"/>
            <ac:spMk id="4" creationId="{D144A1A8-E8B3-F034-6873-967E669E8732}"/>
          </ac:spMkLst>
        </pc:spChg>
        <pc:spChg chg="add mod">
          <ac:chgData name="Freddy Llanto" userId="ec3cc4ce2c78392a" providerId="LiveId" clId="{84C7E6C1-C529-4F21-9D69-317DF10C9412}" dt="2024-01-12T23:23:11.446" v="93" actId="1076"/>
          <ac:spMkLst>
            <pc:docMk/>
            <pc:sldMk cId="3074215348" sldId="256"/>
            <ac:spMk id="5" creationId="{3ED1E827-5510-9622-D120-3383E4EAC4A9}"/>
          </ac:spMkLst>
        </pc:spChg>
        <pc:spChg chg="add mod">
          <ac:chgData name="Freddy Llanto" userId="ec3cc4ce2c78392a" providerId="LiveId" clId="{84C7E6C1-C529-4F21-9D69-317DF10C9412}" dt="2024-01-12T23:23:11.446" v="93" actId="1076"/>
          <ac:spMkLst>
            <pc:docMk/>
            <pc:sldMk cId="3074215348" sldId="256"/>
            <ac:spMk id="6" creationId="{3008AC29-EA05-874A-F8ED-C00C4D6B6907}"/>
          </ac:spMkLst>
        </pc:spChg>
        <pc:spChg chg="add mod">
          <ac:chgData name="Freddy Llanto" userId="ec3cc4ce2c78392a" providerId="LiveId" clId="{84C7E6C1-C529-4F21-9D69-317DF10C9412}" dt="2024-01-12T23:23:11.446" v="93" actId="1076"/>
          <ac:spMkLst>
            <pc:docMk/>
            <pc:sldMk cId="3074215348" sldId="256"/>
            <ac:spMk id="7" creationId="{717165BF-A758-269B-1528-867AA81D5281}"/>
          </ac:spMkLst>
        </pc:spChg>
        <pc:spChg chg="add mod">
          <ac:chgData name="Freddy Llanto" userId="ec3cc4ce2c78392a" providerId="LiveId" clId="{84C7E6C1-C529-4F21-9D69-317DF10C9412}" dt="2024-01-12T23:23:11.446" v="93" actId="1076"/>
          <ac:spMkLst>
            <pc:docMk/>
            <pc:sldMk cId="3074215348" sldId="256"/>
            <ac:spMk id="10" creationId="{76CE01A1-6830-2CA3-F90A-F88BDA6610AF}"/>
          </ac:spMkLst>
        </pc:spChg>
        <pc:spChg chg="mod">
          <ac:chgData name="Freddy Llanto" userId="ec3cc4ce2c78392a" providerId="LiveId" clId="{84C7E6C1-C529-4F21-9D69-317DF10C9412}" dt="2024-01-12T23:23:11.446" v="93" actId="1076"/>
          <ac:spMkLst>
            <pc:docMk/>
            <pc:sldMk cId="3074215348" sldId="256"/>
            <ac:spMk id="11" creationId="{4E7257DB-3BB9-4921-AD19-34A9D885BC6E}"/>
          </ac:spMkLst>
        </pc:spChg>
        <pc:picChg chg="add mod">
          <ac:chgData name="Freddy Llanto" userId="ec3cc4ce2c78392a" providerId="LiveId" clId="{84C7E6C1-C529-4F21-9D69-317DF10C9412}" dt="2024-01-12T23:22:31.773" v="54" actId="1076"/>
          <ac:picMkLst>
            <pc:docMk/>
            <pc:sldMk cId="3074215348" sldId="256"/>
            <ac:picMk id="9" creationId="{D7B9AFD0-8717-3679-F554-E7ECCC433E4F}"/>
          </ac:picMkLst>
        </pc:picChg>
        <pc:picChg chg="mod">
          <ac:chgData name="Freddy Llanto" userId="ec3cc4ce2c78392a" providerId="LiveId" clId="{84C7E6C1-C529-4F21-9D69-317DF10C9412}" dt="2024-01-12T23:23:11.446" v="93" actId="1076"/>
          <ac:picMkLst>
            <pc:docMk/>
            <pc:sldMk cId="3074215348" sldId="256"/>
            <ac:picMk id="13" creationId="{213D82C4-3C94-4871-8935-9D3891FBE085}"/>
          </ac:picMkLst>
        </pc:picChg>
      </pc:sldChg>
      <pc:sldChg chg="modSp mod">
        <pc:chgData name="Freddy Llanto" userId="ec3cc4ce2c78392a" providerId="LiveId" clId="{84C7E6C1-C529-4F21-9D69-317DF10C9412}" dt="2024-01-16T02:22:37.103" v="185" actId="14100"/>
        <pc:sldMkLst>
          <pc:docMk/>
          <pc:sldMk cId="930662824" sldId="277"/>
        </pc:sldMkLst>
        <pc:picChg chg="mod">
          <ac:chgData name="Freddy Llanto" userId="ec3cc4ce2c78392a" providerId="LiveId" clId="{84C7E6C1-C529-4F21-9D69-317DF10C9412}" dt="2024-01-16T02:21:58.952" v="165" actId="1076"/>
          <ac:picMkLst>
            <pc:docMk/>
            <pc:sldMk cId="930662824" sldId="277"/>
            <ac:picMk id="5" creationId="{00000000-0000-0000-0000-000000000000}"/>
          </ac:picMkLst>
        </pc:picChg>
        <pc:picChg chg="mod">
          <ac:chgData name="Freddy Llanto" userId="ec3cc4ce2c78392a" providerId="LiveId" clId="{84C7E6C1-C529-4F21-9D69-317DF10C9412}" dt="2024-01-16T02:22:03.792" v="167" actId="14100"/>
          <ac:picMkLst>
            <pc:docMk/>
            <pc:sldMk cId="930662824" sldId="277"/>
            <ac:picMk id="6" creationId="{00000000-0000-0000-0000-000000000000}"/>
          </ac:picMkLst>
        </pc:picChg>
        <pc:picChg chg="mod">
          <ac:chgData name="Freddy Llanto" userId="ec3cc4ce2c78392a" providerId="LiveId" clId="{84C7E6C1-C529-4F21-9D69-317DF10C9412}" dt="2024-01-16T02:22:08.607" v="169" actId="14100"/>
          <ac:picMkLst>
            <pc:docMk/>
            <pc:sldMk cId="930662824" sldId="277"/>
            <ac:picMk id="7" creationId="{00000000-0000-0000-0000-000000000000}"/>
          </ac:picMkLst>
        </pc:picChg>
        <pc:picChg chg="mod">
          <ac:chgData name="Freddy Llanto" userId="ec3cc4ce2c78392a" providerId="LiveId" clId="{84C7E6C1-C529-4F21-9D69-317DF10C9412}" dt="2024-01-16T02:22:33.223" v="183" actId="14100"/>
          <ac:picMkLst>
            <pc:docMk/>
            <pc:sldMk cId="930662824" sldId="277"/>
            <ac:picMk id="9" creationId="{00000000-0000-0000-0000-000000000000}"/>
          </ac:picMkLst>
        </pc:picChg>
        <pc:picChg chg="mod">
          <ac:chgData name="Freddy Llanto" userId="ec3cc4ce2c78392a" providerId="LiveId" clId="{84C7E6C1-C529-4F21-9D69-317DF10C9412}" dt="2024-01-16T02:22:37.103" v="185" actId="14100"/>
          <ac:picMkLst>
            <pc:docMk/>
            <pc:sldMk cId="930662824" sldId="277"/>
            <ac:picMk id="11" creationId="{00000000-0000-0000-0000-000000000000}"/>
          </ac:picMkLst>
        </pc:picChg>
      </pc:sldChg>
      <pc:sldChg chg="modSp mod">
        <pc:chgData name="Freddy Llanto" userId="ec3cc4ce2c78392a" providerId="LiveId" clId="{84C7E6C1-C529-4F21-9D69-317DF10C9412}" dt="2024-01-13T03:46:55.874" v="150" actId="14100"/>
        <pc:sldMkLst>
          <pc:docMk/>
          <pc:sldMk cId="507358431" sldId="280"/>
        </pc:sldMkLst>
        <pc:graphicFrameChg chg="modGraphic">
          <ac:chgData name="Freddy Llanto" userId="ec3cc4ce2c78392a" providerId="LiveId" clId="{84C7E6C1-C529-4F21-9D69-317DF10C9412}" dt="2024-01-13T03:41:48.890" v="102" actId="5793"/>
          <ac:graphicFrameMkLst>
            <pc:docMk/>
            <pc:sldMk cId="507358431" sldId="280"/>
            <ac:graphicFrameMk id="10" creationId="{00000000-0000-0000-0000-000000000000}"/>
          </ac:graphicFrameMkLst>
        </pc:graphicFrameChg>
        <pc:graphicFrameChg chg="modGraphic">
          <ac:chgData name="Freddy Llanto" userId="ec3cc4ce2c78392a" providerId="LiveId" clId="{84C7E6C1-C529-4F21-9D69-317DF10C9412}" dt="2024-01-13T03:42:09.861" v="112" actId="5793"/>
          <ac:graphicFrameMkLst>
            <pc:docMk/>
            <pc:sldMk cId="507358431" sldId="280"/>
            <ac:graphicFrameMk id="12" creationId="{00000000-0000-0000-0000-000000000000}"/>
          </ac:graphicFrameMkLst>
        </pc:graphicFrameChg>
        <pc:graphicFrameChg chg="modGraphic">
          <ac:chgData name="Freddy Llanto" userId="ec3cc4ce2c78392a" providerId="LiveId" clId="{84C7E6C1-C529-4F21-9D69-317DF10C9412}" dt="2024-01-13T03:44:39.091" v="137" actId="20577"/>
          <ac:graphicFrameMkLst>
            <pc:docMk/>
            <pc:sldMk cId="507358431" sldId="280"/>
            <ac:graphicFrameMk id="14" creationId="{00000000-0000-0000-0000-000000000000}"/>
          </ac:graphicFrameMkLst>
        </pc:graphicFrameChg>
        <pc:graphicFrameChg chg="modGraphic">
          <ac:chgData name="Freddy Llanto" userId="ec3cc4ce2c78392a" providerId="LiveId" clId="{84C7E6C1-C529-4F21-9D69-317DF10C9412}" dt="2024-01-13T03:43:59.852" v="125" actId="20577"/>
          <ac:graphicFrameMkLst>
            <pc:docMk/>
            <pc:sldMk cId="507358431" sldId="280"/>
            <ac:graphicFrameMk id="15" creationId="{00000000-0000-0000-0000-000000000000}"/>
          </ac:graphicFrameMkLst>
        </pc:graphicFrameChg>
        <pc:graphicFrameChg chg="modGraphic">
          <ac:chgData name="Freddy Llanto" userId="ec3cc4ce2c78392a" providerId="LiveId" clId="{84C7E6C1-C529-4F21-9D69-317DF10C9412}" dt="2024-01-13T03:44:30.373" v="133" actId="113"/>
          <ac:graphicFrameMkLst>
            <pc:docMk/>
            <pc:sldMk cId="507358431" sldId="280"/>
            <ac:graphicFrameMk id="18" creationId="{00000000-0000-0000-0000-000000000000}"/>
          </ac:graphicFrameMkLst>
        </pc:graphicFrameChg>
        <pc:graphicFrameChg chg="mod modGraphic">
          <ac:chgData name="Freddy Llanto" userId="ec3cc4ce2c78392a" providerId="LiveId" clId="{84C7E6C1-C529-4F21-9D69-317DF10C9412}" dt="2024-01-13T03:45:31.945" v="146" actId="14100"/>
          <ac:graphicFrameMkLst>
            <pc:docMk/>
            <pc:sldMk cId="507358431" sldId="280"/>
            <ac:graphicFrameMk id="20" creationId="{00000000-0000-0000-0000-000000000000}"/>
          </ac:graphicFrameMkLst>
        </pc:graphicFrameChg>
        <pc:picChg chg="mod">
          <ac:chgData name="Freddy Llanto" userId="ec3cc4ce2c78392a" providerId="LiveId" clId="{84C7E6C1-C529-4F21-9D69-317DF10C9412}" dt="2024-01-13T03:46:55.874" v="150" actId="14100"/>
          <ac:picMkLst>
            <pc:docMk/>
            <pc:sldMk cId="507358431" sldId="280"/>
            <ac:picMk id="2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a:prstGeom prst="rect">
            <a:avLst/>
          </a:prstGeom>
        </p:spPr>
        <p:txBody>
          <a:bodyPr anchor="b">
            <a:normAutofit/>
          </a:bodyPr>
          <a:lstStyle>
            <a:lvl1pPr algn="ctr">
              <a:defRPr sz="487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7E3C03C-016B-4358-BC47-B74696D2CF27}" type="datetimeFigureOut">
              <a:rPr lang="es-PE" smtClean="0"/>
              <a:t>09/05/2024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05AEA59-4C61-4D6C-B5A3-94E26D56DA70}" type="slidenum">
              <a:rPr lang="es-PE" smtClean="0"/>
              <a:t>‹Nº›</a:t>
            </a:fld>
            <a:endParaRPr lang="es-PE"/>
          </a:p>
        </p:txBody>
      </p:sp>
    </p:spTree>
    <p:extLst>
      <p:ext uri="{BB962C8B-B14F-4D97-AF65-F5344CB8AC3E}">
        <p14:creationId xmlns:p14="http://schemas.microsoft.com/office/powerpoint/2010/main" val="5048981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37E3C03C-016B-4358-BC47-B74696D2CF27}" type="datetimeFigureOut">
              <a:rPr lang="es-PE" smtClean="0"/>
              <a:t>09/05/2024</a:t>
            </a:fld>
            <a:endParaRPr lang="es-PE"/>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lang="es-PE"/>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605AEA59-4C61-4D6C-B5A3-94E26D56DA70}" type="slidenum">
              <a:rPr lang="es-PE" smtClean="0"/>
              <a:t>‹Nº›</a:t>
            </a:fld>
            <a:endParaRPr lang="es-PE"/>
          </a:p>
        </p:txBody>
      </p:sp>
    </p:spTree>
    <p:extLst>
      <p:ext uri="{BB962C8B-B14F-4D97-AF65-F5344CB8AC3E}">
        <p14:creationId xmlns:p14="http://schemas.microsoft.com/office/powerpoint/2010/main" val="2609680649"/>
      </p:ext>
    </p:extLst>
  </p:cSld>
  <p:clrMap bg1="lt1" tx1="dk1" bg2="lt2" tx2="dk2" accent1="accent1" accent2="accent2" accent3="accent3" accent4="accent4" accent5="accent5" accent6="accent6" hlink="hlink" folHlink="folHlink"/>
  <p:sldLayoutIdLst>
    <p:sldLayoutId id="2147483835" r:id="rId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Wingdings 2" pitchFamily="18" charset="2"/>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Wingdings 2" pitchFamily="18" charset="2"/>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5pPr>
      <a:lvl6pPr marL="2043113"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www.sec.gov/"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E10D9-71D2-C5FB-3DDB-6C084889D36E}"/>
              </a:ext>
            </a:extLst>
          </p:cNvPr>
          <p:cNvSpPr/>
          <p:nvPr/>
        </p:nvSpPr>
        <p:spPr>
          <a:xfrm>
            <a:off x="0" y="0"/>
            <a:ext cx="9906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10">
            <a:extLst>
              <a:ext uri="{FF2B5EF4-FFF2-40B4-BE49-F238E27FC236}">
                <a16:creationId xmlns:a16="http://schemas.microsoft.com/office/drawing/2014/main" id="{4E7257DB-3BB9-4921-AD19-34A9D885BC6E}"/>
              </a:ext>
            </a:extLst>
          </p:cNvPr>
          <p:cNvSpPr txBox="1"/>
          <p:nvPr/>
        </p:nvSpPr>
        <p:spPr>
          <a:xfrm>
            <a:off x="-717997" y="1332972"/>
            <a:ext cx="7994073" cy="769441"/>
          </a:xfrm>
          <a:prstGeom prst="rect">
            <a:avLst/>
          </a:prstGeom>
          <a:noFill/>
        </p:spPr>
        <p:txBody>
          <a:bodyPr wrap="square" rtlCol="0">
            <a:spAutoFit/>
          </a:bodyPr>
          <a:lstStyle/>
          <a:p>
            <a:pPr algn="ctr"/>
            <a:r>
              <a:rPr lang="es-ES" sz="4400" b="1" dirty="0">
                <a:solidFill>
                  <a:srgbClr val="0070C0"/>
                </a:solidFill>
              </a:rPr>
              <a:t>INDUCCION A LAS</a:t>
            </a:r>
          </a:p>
        </p:txBody>
      </p:sp>
      <p:pic>
        <p:nvPicPr>
          <p:cNvPr id="4" name="Imagen 3">
            <a:extLst>
              <a:ext uri="{FF2B5EF4-FFF2-40B4-BE49-F238E27FC236}">
                <a16:creationId xmlns:a16="http://schemas.microsoft.com/office/drawing/2014/main" id="{777BE2C0-E5F6-C8E1-D11D-6DDB98D14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991" y="4044858"/>
            <a:ext cx="2744094" cy="900150"/>
          </a:xfrm>
          <a:prstGeom prst="rect">
            <a:avLst/>
          </a:prstGeom>
        </p:spPr>
      </p:pic>
      <p:sp>
        <p:nvSpPr>
          <p:cNvPr id="12" name="CuadroTexto 11">
            <a:extLst>
              <a:ext uri="{FF2B5EF4-FFF2-40B4-BE49-F238E27FC236}">
                <a16:creationId xmlns:a16="http://schemas.microsoft.com/office/drawing/2014/main" id="{61767EE8-5F88-9534-CABB-7B6DAD7247CE}"/>
              </a:ext>
            </a:extLst>
          </p:cNvPr>
          <p:cNvSpPr txBox="1"/>
          <p:nvPr/>
        </p:nvSpPr>
        <p:spPr>
          <a:xfrm>
            <a:off x="-717998" y="1332972"/>
            <a:ext cx="7994073" cy="3154710"/>
          </a:xfrm>
          <a:prstGeom prst="rect">
            <a:avLst/>
          </a:prstGeom>
          <a:noFill/>
        </p:spPr>
        <p:txBody>
          <a:bodyPr wrap="square" rtlCol="0">
            <a:spAutoFit/>
          </a:bodyPr>
          <a:lstStyle/>
          <a:p>
            <a:pPr algn="ctr"/>
            <a:r>
              <a:rPr lang="es-ES" sz="19900" b="1" dirty="0">
                <a:solidFill>
                  <a:schemeClr val="bg1"/>
                </a:solidFill>
              </a:rPr>
              <a:t>NIIF</a:t>
            </a:r>
            <a:endParaRPr lang="es-PE" sz="19900" b="1" dirty="0">
              <a:solidFill>
                <a:schemeClr val="bg1"/>
              </a:solidFill>
            </a:endParaRPr>
          </a:p>
        </p:txBody>
      </p:sp>
      <p:pic>
        <p:nvPicPr>
          <p:cNvPr id="14" name="Imagen 13">
            <a:extLst>
              <a:ext uri="{FF2B5EF4-FFF2-40B4-BE49-F238E27FC236}">
                <a16:creationId xmlns:a16="http://schemas.microsoft.com/office/drawing/2014/main" id="{4451DAAE-A36E-B6D3-FB84-8CF76914A1E8}"/>
              </a:ext>
            </a:extLst>
          </p:cNvPr>
          <p:cNvPicPr>
            <a:picLocks noChangeAspect="1"/>
          </p:cNvPicPr>
          <p:nvPr/>
        </p:nvPicPr>
        <p:blipFill>
          <a:blip r:embed="rId3"/>
          <a:stretch>
            <a:fillRect/>
          </a:stretch>
        </p:blipFill>
        <p:spPr>
          <a:xfrm>
            <a:off x="6566866" y="1024473"/>
            <a:ext cx="2616200" cy="2557315"/>
          </a:xfrm>
          <a:prstGeom prst="flowChartConnector">
            <a:avLst/>
          </a:prstGeom>
        </p:spPr>
      </p:pic>
      <p:sp>
        <p:nvSpPr>
          <p:cNvPr id="15" name="CuadroTexto 14">
            <a:extLst>
              <a:ext uri="{FF2B5EF4-FFF2-40B4-BE49-F238E27FC236}">
                <a16:creationId xmlns:a16="http://schemas.microsoft.com/office/drawing/2014/main" id="{81BA41C0-F18D-73DA-4599-7BCF76A58BD2}"/>
              </a:ext>
            </a:extLst>
          </p:cNvPr>
          <p:cNvSpPr txBox="1"/>
          <p:nvPr/>
        </p:nvSpPr>
        <p:spPr>
          <a:xfrm>
            <a:off x="6566866" y="3794463"/>
            <a:ext cx="2744094" cy="2031325"/>
          </a:xfrm>
          <a:prstGeom prst="rect">
            <a:avLst/>
          </a:prstGeom>
          <a:noFill/>
        </p:spPr>
        <p:txBody>
          <a:bodyPr wrap="square" rtlCol="0">
            <a:spAutoFit/>
          </a:bodyPr>
          <a:lstStyle/>
          <a:p>
            <a:pPr algn="ctr"/>
            <a:r>
              <a:rPr lang="es-PE" dirty="0">
                <a:solidFill>
                  <a:schemeClr val="bg1"/>
                </a:solidFill>
              </a:rPr>
              <a:t>Contador </a:t>
            </a:r>
          </a:p>
          <a:p>
            <a:pPr algn="ctr"/>
            <a:r>
              <a:rPr lang="es-PE" dirty="0">
                <a:solidFill>
                  <a:schemeClr val="bg1"/>
                </a:solidFill>
              </a:rPr>
              <a:t>Freddy Llanto</a:t>
            </a:r>
          </a:p>
          <a:p>
            <a:pPr algn="ctr"/>
            <a:r>
              <a:rPr lang="es-PE" dirty="0">
                <a:solidFill>
                  <a:schemeClr val="bg1"/>
                </a:solidFill>
              </a:rPr>
              <a:t>Especialista en:</a:t>
            </a:r>
          </a:p>
          <a:p>
            <a:pPr algn="ctr"/>
            <a:r>
              <a:rPr lang="es-PE" dirty="0">
                <a:solidFill>
                  <a:schemeClr val="bg1"/>
                </a:solidFill>
              </a:rPr>
              <a:t>NIIF / Finanzas / </a:t>
            </a:r>
            <a:r>
              <a:rPr lang="es-PE" dirty="0" err="1">
                <a:solidFill>
                  <a:schemeClr val="bg1"/>
                </a:solidFill>
              </a:rPr>
              <a:t>NIAs</a:t>
            </a:r>
            <a:endParaRPr lang="es-PE" dirty="0">
              <a:solidFill>
                <a:schemeClr val="bg1"/>
              </a:solidFill>
            </a:endParaRPr>
          </a:p>
          <a:p>
            <a:pPr algn="ctr"/>
            <a:r>
              <a:rPr lang="es-PE" dirty="0">
                <a:solidFill>
                  <a:schemeClr val="bg1"/>
                </a:solidFill>
              </a:rPr>
              <a:t>freddy@misticonsulting.pe</a:t>
            </a:r>
          </a:p>
          <a:p>
            <a:pPr algn="ctr"/>
            <a:r>
              <a:rPr lang="es-PE" dirty="0">
                <a:solidFill>
                  <a:schemeClr val="bg1"/>
                </a:solidFill>
              </a:rPr>
              <a:t>WhatsApp</a:t>
            </a:r>
          </a:p>
          <a:p>
            <a:pPr algn="ctr"/>
            <a:r>
              <a:rPr lang="es-PE" dirty="0">
                <a:solidFill>
                  <a:schemeClr val="bg1"/>
                </a:solidFill>
              </a:rPr>
              <a:t>+51 986 624 695</a:t>
            </a:r>
          </a:p>
        </p:txBody>
      </p:sp>
      <p:sp>
        <p:nvSpPr>
          <p:cNvPr id="16" name="CuadroTexto 15">
            <a:extLst>
              <a:ext uri="{FF2B5EF4-FFF2-40B4-BE49-F238E27FC236}">
                <a16:creationId xmlns:a16="http://schemas.microsoft.com/office/drawing/2014/main" id="{3703A357-69D9-1907-2B82-B448224ABC2C}"/>
              </a:ext>
            </a:extLst>
          </p:cNvPr>
          <p:cNvSpPr txBox="1"/>
          <p:nvPr/>
        </p:nvSpPr>
        <p:spPr>
          <a:xfrm>
            <a:off x="1797284" y="4988050"/>
            <a:ext cx="2744094" cy="369332"/>
          </a:xfrm>
          <a:prstGeom prst="rect">
            <a:avLst/>
          </a:prstGeom>
          <a:noFill/>
        </p:spPr>
        <p:txBody>
          <a:bodyPr wrap="square" rtlCol="0">
            <a:spAutoFit/>
          </a:bodyPr>
          <a:lstStyle/>
          <a:p>
            <a:pPr algn="ctr"/>
            <a:r>
              <a:rPr lang="es-PE" dirty="0">
                <a:solidFill>
                  <a:schemeClr val="bg1"/>
                </a:solidFill>
              </a:rPr>
              <a:t>Mayo 2024</a:t>
            </a:r>
          </a:p>
        </p:txBody>
      </p:sp>
      <p:pic>
        <p:nvPicPr>
          <p:cNvPr id="18" name="Imagen 17">
            <a:extLst>
              <a:ext uri="{FF2B5EF4-FFF2-40B4-BE49-F238E27FC236}">
                <a16:creationId xmlns:a16="http://schemas.microsoft.com/office/drawing/2014/main" id="{0844E19A-284A-7CEA-22B9-08DF16B40BEC}"/>
              </a:ext>
            </a:extLst>
          </p:cNvPr>
          <p:cNvPicPr>
            <a:picLocks noChangeAspect="1"/>
          </p:cNvPicPr>
          <p:nvPr/>
        </p:nvPicPr>
        <p:blipFill>
          <a:blip r:embed="rId4"/>
          <a:stretch>
            <a:fillRect/>
          </a:stretch>
        </p:blipFill>
        <p:spPr>
          <a:xfrm>
            <a:off x="8468020" y="3198778"/>
            <a:ext cx="573117" cy="383010"/>
          </a:xfrm>
          <a:prstGeom prst="rect">
            <a:avLst/>
          </a:prstGeom>
        </p:spPr>
      </p:pic>
    </p:spTree>
    <p:extLst>
      <p:ext uri="{BB962C8B-B14F-4D97-AF65-F5344CB8AC3E}">
        <p14:creationId xmlns:p14="http://schemas.microsoft.com/office/powerpoint/2010/main" val="307421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8" y="818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277586" y="1240971"/>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 y="-30046"/>
            <a:ext cx="9874590" cy="6888045"/>
          </a:xfrm>
          <a:prstGeom prst="rect">
            <a:avLst/>
          </a:prstGeom>
        </p:spPr>
      </p:pic>
      <p:sp>
        <p:nvSpPr>
          <p:cNvPr id="6" name="CuadroTexto 5"/>
          <p:cNvSpPr txBox="1"/>
          <p:nvPr/>
        </p:nvSpPr>
        <p:spPr>
          <a:xfrm>
            <a:off x="234288" y="2342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520" y="-8278"/>
            <a:ext cx="9874590" cy="6888045"/>
          </a:xfrm>
          <a:prstGeom prst="rect">
            <a:avLst/>
          </a:prstGeom>
        </p:spPr>
      </p:pic>
      <p:sp>
        <p:nvSpPr>
          <p:cNvPr id="3" name="Rectángulo 2">
            <a:extLst>
              <a:ext uri="{FF2B5EF4-FFF2-40B4-BE49-F238E27FC236}">
                <a16:creationId xmlns:a16="http://schemas.microsoft.com/office/drawing/2014/main" id="{06DBDECD-6922-ADCB-A5CC-AD56B29D04EC}"/>
              </a:ext>
            </a:extLst>
          </p:cNvPr>
          <p:cNvSpPr/>
          <p:nvPr/>
        </p:nvSpPr>
        <p:spPr>
          <a:xfrm>
            <a:off x="1210100" y="633719"/>
            <a:ext cx="7527468" cy="1938992"/>
          </a:xfrm>
          <a:prstGeom prst="rect">
            <a:avLst/>
          </a:prstGeom>
          <a:solidFill>
            <a:srgbClr val="000000">
              <a:alpha val="47843"/>
            </a:srgbClr>
          </a:solidFill>
        </p:spPr>
        <p:txBody>
          <a:bodyPr wrap="square">
            <a:spAutoFit/>
          </a:bodyPr>
          <a:lstStyle/>
          <a:p>
            <a:pPr algn="just"/>
            <a:r>
              <a:rPr lang="es-ES" sz="2000" b="1" dirty="0">
                <a:solidFill>
                  <a:schemeClr val="bg1"/>
                </a:solidFill>
              </a:rPr>
              <a:t>DEFINICION DE PASIVO</a:t>
            </a:r>
          </a:p>
          <a:p>
            <a:pPr algn="just"/>
            <a:r>
              <a:rPr lang="es-ES" sz="2000" dirty="0">
                <a:solidFill>
                  <a:schemeClr val="bg1"/>
                </a:solidFill>
              </a:rPr>
              <a:t>Un pasivo es una obligación presente [Referencia: párrafos 15 y 16] de la entidad, surgida a raíz de sucesos pasados, [Referencia: párrafos 17 a 22] al vencimiento de la cual, y para cancelarla, la entidad espera desprenderse de recursos que incorporan beneficios económicos.</a:t>
            </a:r>
            <a:r>
              <a:rPr lang="es-PE" sz="2000" b="1" i="1" dirty="0">
                <a:solidFill>
                  <a:schemeClr val="bg1"/>
                </a:solidFill>
              </a:rPr>
              <a:t> </a:t>
            </a:r>
          </a:p>
          <a:p>
            <a:pPr algn="just"/>
            <a:r>
              <a:rPr lang="es-PE" sz="2000" b="1" i="1" dirty="0">
                <a:solidFill>
                  <a:schemeClr val="bg1"/>
                </a:solidFill>
              </a:rPr>
              <a:t>(</a:t>
            </a:r>
            <a:r>
              <a:rPr lang="es-PE" sz="2000" b="1" i="1" dirty="0" err="1">
                <a:solidFill>
                  <a:schemeClr val="bg1"/>
                </a:solidFill>
              </a:rPr>
              <a:t>Pf</a:t>
            </a:r>
            <a:r>
              <a:rPr lang="es-PE" sz="2000" b="1" i="1" dirty="0">
                <a:solidFill>
                  <a:schemeClr val="bg1"/>
                </a:solidFill>
              </a:rPr>
              <a:t> 10 NIC 37)</a:t>
            </a:r>
          </a:p>
        </p:txBody>
      </p:sp>
      <p:sp>
        <p:nvSpPr>
          <p:cNvPr id="8" name="Rectángulo 7">
            <a:extLst>
              <a:ext uri="{FF2B5EF4-FFF2-40B4-BE49-F238E27FC236}">
                <a16:creationId xmlns:a16="http://schemas.microsoft.com/office/drawing/2014/main" id="{89DB9625-1D44-1034-ED33-3CC27923B189}"/>
              </a:ext>
            </a:extLst>
          </p:cNvPr>
          <p:cNvSpPr/>
          <p:nvPr/>
        </p:nvSpPr>
        <p:spPr>
          <a:xfrm>
            <a:off x="1189266" y="2893985"/>
            <a:ext cx="7527468" cy="1323439"/>
          </a:xfrm>
          <a:prstGeom prst="rect">
            <a:avLst/>
          </a:prstGeom>
          <a:solidFill>
            <a:srgbClr val="000000">
              <a:alpha val="47843"/>
            </a:srgbClr>
          </a:solidFill>
        </p:spPr>
        <p:txBody>
          <a:bodyPr wrap="square">
            <a:spAutoFit/>
          </a:bodyPr>
          <a:lstStyle/>
          <a:p>
            <a:pPr algn="just"/>
            <a:r>
              <a:rPr lang="es-ES" sz="2000" b="1" dirty="0">
                <a:solidFill>
                  <a:schemeClr val="bg1"/>
                </a:solidFill>
              </a:rPr>
              <a:t>DEFINICION DE PROVISION</a:t>
            </a:r>
          </a:p>
          <a:p>
            <a:pPr algn="just"/>
            <a:r>
              <a:rPr lang="es-ES" sz="2000" dirty="0">
                <a:solidFill>
                  <a:schemeClr val="bg1"/>
                </a:solidFill>
              </a:rPr>
              <a:t>Una provisión es un </a:t>
            </a:r>
            <a:r>
              <a:rPr lang="es-ES" sz="2000" b="1" u="sng" dirty="0">
                <a:solidFill>
                  <a:schemeClr val="bg1"/>
                </a:solidFill>
              </a:rPr>
              <a:t>pasivo</a:t>
            </a:r>
            <a:r>
              <a:rPr lang="es-ES" sz="2000" dirty="0">
                <a:solidFill>
                  <a:schemeClr val="bg1"/>
                </a:solidFill>
              </a:rPr>
              <a:t> en el que existe </a:t>
            </a:r>
            <a:r>
              <a:rPr lang="es-ES" sz="2000" b="1" u="sng" dirty="0">
                <a:solidFill>
                  <a:schemeClr val="bg1"/>
                </a:solidFill>
              </a:rPr>
              <a:t>incertidumbre</a:t>
            </a:r>
            <a:r>
              <a:rPr lang="es-ES" sz="2000" dirty="0">
                <a:solidFill>
                  <a:schemeClr val="bg1"/>
                </a:solidFill>
              </a:rPr>
              <a:t> acerca de su </a:t>
            </a:r>
            <a:r>
              <a:rPr lang="es-ES" sz="2000" b="1" u="sng" dirty="0">
                <a:solidFill>
                  <a:schemeClr val="bg1"/>
                </a:solidFill>
              </a:rPr>
              <a:t>cuantía</a:t>
            </a:r>
            <a:r>
              <a:rPr lang="es-ES" sz="2000" dirty="0">
                <a:solidFill>
                  <a:schemeClr val="bg1"/>
                </a:solidFill>
              </a:rPr>
              <a:t> o </a:t>
            </a:r>
            <a:r>
              <a:rPr lang="es-ES" sz="2000" b="1" u="sng" dirty="0">
                <a:solidFill>
                  <a:schemeClr val="bg1"/>
                </a:solidFill>
              </a:rPr>
              <a:t>vencimiento</a:t>
            </a:r>
            <a:r>
              <a:rPr lang="es-ES" sz="2000" dirty="0">
                <a:solidFill>
                  <a:schemeClr val="bg1"/>
                </a:solidFill>
              </a:rPr>
              <a:t>.</a:t>
            </a:r>
          </a:p>
          <a:p>
            <a:pPr algn="just"/>
            <a:r>
              <a:rPr lang="es-PE" sz="2000" b="1" i="1" dirty="0">
                <a:solidFill>
                  <a:schemeClr val="bg1"/>
                </a:solidFill>
              </a:rPr>
              <a:t>(</a:t>
            </a:r>
            <a:r>
              <a:rPr lang="es-PE" sz="2000" b="1" i="1" dirty="0" err="1">
                <a:solidFill>
                  <a:schemeClr val="bg1"/>
                </a:solidFill>
              </a:rPr>
              <a:t>Pf</a:t>
            </a:r>
            <a:r>
              <a:rPr lang="es-PE" sz="2000" b="1" i="1" dirty="0">
                <a:solidFill>
                  <a:schemeClr val="bg1"/>
                </a:solidFill>
              </a:rPr>
              <a:t> 10 NIC 37)</a:t>
            </a:r>
          </a:p>
        </p:txBody>
      </p:sp>
    </p:spTree>
    <p:extLst>
      <p:ext uri="{BB962C8B-B14F-4D97-AF65-F5344CB8AC3E}">
        <p14:creationId xmlns:p14="http://schemas.microsoft.com/office/powerpoint/2010/main" val="7325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8" y="818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277586" y="1240971"/>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 y="-30046"/>
            <a:ext cx="9874590" cy="6888045"/>
          </a:xfrm>
          <a:prstGeom prst="rect">
            <a:avLst/>
          </a:prstGeom>
        </p:spPr>
      </p:pic>
      <p:sp>
        <p:nvSpPr>
          <p:cNvPr id="6" name="CuadroTexto 5"/>
          <p:cNvSpPr txBox="1"/>
          <p:nvPr/>
        </p:nvSpPr>
        <p:spPr>
          <a:xfrm>
            <a:off x="234288" y="234288"/>
            <a:ext cx="8461612"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520" y="-8278"/>
            <a:ext cx="9874590" cy="6888045"/>
          </a:xfrm>
          <a:prstGeom prst="rect">
            <a:avLst/>
          </a:prstGeom>
        </p:spPr>
      </p:pic>
      <p:sp>
        <p:nvSpPr>
          <p:cNvPr id="3" name="Rectángulo 2">
            <a:extLst>
              <a:ext uri="{FF2B5EF4-FFF2-40B4-BE49-F238E27FC236}">
                <a16:creationId xmlns:a16="http://schemas.microsoft.com/office/drawing/2014/main" id="{06DBDECD-6922-ADCB-A5CC-AD56B29D04EC}"/>
              </a:ext>
            </a:extLst>
          </p:cNvPr>
          <p:cNvSpPr/>
          <p:nvPr/>
        </p:nvSpPr>
        <p:spPr>
          <a:xfrm>
            <a:off x="1210100" y="633719"/>
            <a:ext cx="7527468" cy="1938992"/>
          </a:xfrm>
          <a:prstGeom prst="rect">
            <a:avLst/>
          </a:prstGeom>
          <a:solidFill>
            <a:srgbClr val="000000">
              <a:alpha val="47843"/>
            </a:srgbClr>
          </a:solidFill>
        </p:spPr>
        <p:txBody>
          <a:bodyPr wrap="square">
            <a:spAutoFit/>
          </a:bodyPr>
          <a:lstStyle/>
          <a:p>
            <a:pPr algn="just"/>
            <a:r>
              <a:rPr lang="es-ES" sz="2000" b="1" dirty="0">
                <a:solidFill>
                  <a:schemeClr val="bg1"/>
                </a:solidFill>
              </a:rPr>
              <a:t>ORIGEN DE LA OBLIGACION</a:t>
            </a:r>
          </a:p>
          <a:p>
            <a:pPr algn="just"/>
            <a:r>
              <a:rPr lang="es-ES" sz="2000" dirty="0">
                <a:solidFill>
                  <a:schemeClr val="bg1"/>
                </a:solidFill>
              </a:rPr>
              <a:t>El suceso que da origen a la obligación es todo aquel suceso del que nace una obligación de pago, de tipo legal o implícita para la entidad, de forma que a la entidad no le queda otra alternativa más realista que satisfacer el importe correspondiente. </a:t>
            </a:r>
          </a:p>
          <a:p>
            <a:pPr algn="just"/>
            <a:r>
              <a:rPr lang="es-PE" sz="2000" b="1" i="1" dirty="0">
                <a:solidFill>
                  <a:schemeClr val="bg1"/>
                </a:solidFill>
              </a:rPr>
              <a:t>(</a:t>
            </a:r>
            <a:r>
              <a:rPr lang="es-PE" sz="2000" b="1" i="1" dirty="0" err="1">
                <a:solidFill>
                  <a:schemeClr val="bg1"/>
                </a:solidFill>
              </a:rPr>
              <a:t>Pf</a:t>
            </a:r>
            <a:r>
              <a:rPr lang="es-PE" sz="2000" b="1" i="1" dirty="0">
                <a:solidFill>
                  <a:schemeClr val="bg1"/>
                </a:solidFill>
              </a:rPr>
              <a:t> 10 NIC 37)</a:t>
            </a:r>
          </a:p>
        </p:txBody>
      </p:sp>
      <p:sp>
        <p:nvSpPr>
          <p:cNvPr id="8" name="Rectángulo 7">
            <a:extLst>
              <a:ext uri="{FF2B5EF4-FFF2-40B4-BE49-F238E27FC236}">
                <a16:creationId xmlns:a16="http://schemas.microsoft.com/office/drawing/2014/main" id="{89DB9625-1D44-1034-ED33-3CC27923B189}"/>
              </a:ext>
            </a:extLst>
          </p:cNvPr>
          <p:cNvSpPr/>
          <p:nvPr/>
        </p:nvSpPr>
        <p:spPr>
          <a:xfrm>
            <a:off x="1189266" y="2893985"/>
            <a:ext cx="7527468" cy="2246769"/>
          </a:xfrm>
          <a:prstGeom prst="rect">
            <a:avLst/>
          </a:prstGeom>
          <a:solidFill>
            <a:srgbClr val="000000">
              <a:alpha val="47843"/>
            </a:srgbClr>
          </a:solidFill>
        </p:spPr>
        <p:txBody>
          <a:bodyPr wrap="square">
            <a:spAutoFit/>
          </a:bodyPr>
          <a:lstStyle/>
          <a:p>
            <a:pPr algn="just"/>
            <a:r>
              <a:rPr lang="es-ES" sz="2000" b="1" dirty="0">
                <a:solidFill>
                  <a:schemeClr val="bg1"/>
                </a:solidFill>
              </a:rPr>
              <a:t>OBLIGACION LEGAL</a:t>
            </a:r>
          </a:p>
          <a:p>
            <a:pPr algn="just"/>
            <a:r>
              <a:rPr lang="es-ES" sz="2000" dirty="0">
                <a:solidFill>
                  <a:schemeClr val="bg1"/>
                </a:solidFill>
              </a:rPr>
              <a:t>Una obligación legal es aquella que se deriva de: </a:t>
            </a:r>
          </a:p>
          <a:p>
            <a:pPr marL="457200" indent="-457200" algn="just">
              <a:buAutoNum type="alphaLcParenBoth"/>
            </a:pPr>
            <a:r>
              <a:rPr lang="es-ES" sz="2000" dirty="0">
                <a:solidFill>
                  <a:schemeClr val="bg1"/>
                </a:solidFill>
              </a:rPr>
              <a:t>un contrato (ya sea a partir de sus condiciones explícitas o implícitas); </a:t>
            </a:r>
          </a:p>
          <a:p>
            <a:pPr marL="457200" indent="-457200" algn="just">
              <a:buAutoNum type="alphaLcParenBoth"/>
            </a:pPr>
            <a:r>
              <a:rPr lang="es-ES" sz="2000" dirty="0">
                <a:solidFill>
                  <a:schemeClr val="bg1"/>
                </a:solidFill>
              </a:rPr>
              <a:t>la legislación; o </a:t>
            </a:r>
          </a:p>
          <a:p>
            <a:pPr marL="457200" indent="-457200" algn="just">
              <a:buAutoNum type="alphaLcParenBoth"/>
            </a:pPr>
            <a:r>
              <a:rPr lang="es-ES" sz="2000" dirty="0">
                <a:solidFill>
                  <a:schemeClr val="bg1"/>
                </a:solidFill>
              </a:rPr>
              <a:t>otra causa de tipo legal.</a:t>
            </a:r>
          </a:p>
          <a:p>
            <a:pPr algn="just"/>
            <a:r>
              <a:rPr lang="es-PE" sz="2000" b="1" i="1" dirty="0">
                <a:solidFill>
                  <a:schemeClr val="bg1"/>
                </a:solidFill>
              </a:rPr>
              <a:t>(</a:t>
            </a:r>
            <a:r>
              <a:rPr lang="es-PE" sz="2000" b="1" i="1" dirty="0" err="1">
                <a:solidFill>
                  <a:schemeClr val="bg1"/>
                </a:solidFill>
              </a:rPr>
              <a:t>Pf</a:t>
            </a:r>
            <a:r>
              <a:rPr lang="es-PE" sz="2000" b="1" i="1" dirty="0">
                <a:solidFill>
                  <a:schemeClr val="bg1"/>
                </a:solidFill>
              </a:rPr>
              <a:t> 10 NIC 37)</a:t>
            </a:r>
          </a:p>
        </p:txBody>
      </p:sp>
    </p:spTree>
    <p:extLst>
      <p:ext uri="{BB962C8B-B14F-4D97-AF65-F5344CB8AC3E}">
        <p14:creationId xmlns:p14="http://schemas.microsoft.com/office/powerpoint/2010/main" val="17787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CuadroTexto 1"/>
          <p:cNvSpPr txBox="1"/>
          <p:nvPr/>
        </p:nvSpPr>
        <p:spPr>
          <a:xfrm>
            <a:off x="81888" y="81888"/>
            <a:ext cx="9621670"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87086" y="574221"/>
            <a:ext cx="4147457" cy="646331"/>
          </a:xfrm>
          <a:prstGeom prst="rect">
            <a:avLst/>
          </a:prstGeom>
          <a:noFill/>
        </p:spPr>
        <p:txBody>
          <a:bodyPr wrap="square" rtlCol="0">
            <a:spAutoFit/>
          </a:bodyPr>
          <a:lstStyle/>
          <a:p>
            <a:r>
              <a:rPr lang="es-PE" sz="3600" i="1" dirty="0">
                <a:solidFill>
                  <a:schemeClr val="bg1"/>
                </a:solidFill>
              </a:rPr>
              <a:t>FINALMENTE….</a:t>
            </a:r>
          </a:p>
        </p:txBody>
      </p:sp>
    </p:spTree>
    <p:extLst>
      <p:ext uri="{BB962C8B-B14F-4D97-AF65-F5344CB8AC3E}">
        <p14:creationId xmlns:p14="http://schemas.microsoft.com/office/powerpoint/2010/main" val="50902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8" y="81888"/>
            <a:ext cx="9621670"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87086" y="574221"/>
            <a:ext cx="4147457" cy="646331"/>
          </a:xfrm>
          <a:prstGeom prst="rect">
            <a:avLst/>
          </a:prstGeom>
          <a:noFill/>
        </p:spPr>
        <p:txBody>
          <a:bodyPr wrap="square" rtlCol="0">
            <a:spAutoFit/>
          </a:bodyPr>
          <a:lstStyle/>
          <a:p>
            <a:r>
              <a:rPr lang="es-PE" sz="3600" i="1" dirty="0">
                <a:solidFill>
                  <a:schemeClr val="bg1"/>
                </a:solidFill>
              </a:rPr>
              <a:t>FINALMENTE….</a:t>
            </a:r>
          </a:p>
        </p:txBody>
      </p:sp>
      <p:pic>
        <p:nvPicPr>
          <p:cNvPr id="8" name="Imagen 7">
            <a:extLst>
              <a:ext uri="{FF2B5EF4-FFF2-40B4-BE49-F238E27FC236}">
                <a16:creationId xmlns:a16="http://schemas.microsoft.com/office/drawing/2014/main" id="{21A4F577-8182-A689-4143-56B5793EB868}"/>
              </a:ext>
            </a:extLst>
          </p:cNvPr>
          <p:cNvPicPr>
            <a:picLocks noChangeAspect="1"/>
          </p:cNvPicPr>
          <p:nvPr/>
        </p:nvPicPr>
        <p:blipFill>
          <a:blip r:embed="rId2"/>
          <a:stretch>
            <a:fillRect/>
          </a:stretch>
        </p:blipFill>
        <p:spPr>
          <a:xfrm>
            <a:off x="4552302" y="574222"/>
            <a:ext cx="5326402" cy="2789590"/>
          </a:xfrm>
          <a:prstGeom prst="rect">
            <a:avLst/>
          </a:prstGeom>
        </p:spPr>
      </p:pic>
      <p:pic>
        <p:nvPicPr>
          <p:cNvPr id="10" name="Imagen 9">
            <a:extLst>
              <a:ext uri="{FF2B5EF4-FFF2-40B4-BE49-F238E27FC236}">
                <a16:creationId xmlns:a16="http://schemas.microsoft.com/office/drawing/2014/main" id="{3248109A-67F7-DDBF-D300-8175D4BA733F}"/>
              </a:ext>
            </a:extLst>
          </p:cNvPr>
          <p:cNvPicPr>
            <a:picLocks noChangeAspect="1"/>
          </p:cNvPicPr>
          <p:nvPr/>
        </p:nvPicPr>
        <p:blipFill>
          <a:blip r:embed="rId3"/>
          <a:stretch>
            <a:fillRect/>
          </a:stretch>
        </p:blipFill>
        <p:spPr>
          <a:xfrm>
            <a:off x="4681182" y="3363812"/>
            <a:ext cx="5197522" cy="3509666"/>
          </a:xfrm>
          <a:prstGeom prst="rect">
            <a:avLst/>
          </a:prstGeom>
        </p:spPr>
      </p:pic>
      <p:pic>
        <p:nvPicPr>
          <p:cNvPr id="12" name="Imagen 11">
            <a:extLst>
              <a:ext uri="{FF2B5EF4-FFF2-40B4-BE49-F238E27FC236}">
                <a16:creationId xmlns:a16="http://schemas.microsoft.com/office/drawing/2014/main" id="{A4CF5218-5C7C-06A3-11D6-26CE77566536}"/>
              </a:ext>
            </a:extLst>
          </p:cNvPr>
          <p:cNvPicPr>
            <a:picLocks noChangeAspect="1"/>
          </p:cNvPicPr>
          <p:nvPr/>
        </p:nvPicPr>
        <p:blipFill>
          <a:blip r:embed="rId4"/>
          <a:stretch>
            <a:fillRect/>
          </a:stretch>
        </p:blipFill>
        <p:spPr>
          <a:xfrm>
            <a:off x="-95534" y="3363812"/>
            <a:ext cx="4776716" cy="3509666"/>
          </a:xfrm>
          <a:prstGeom prst="rect">
            <a:avLst/>
          </a:prstGeom>
        </p:spPr>
      </p:pic>
      <p:pic>
        <p:nvPicPr>
          <p:cNvPr id="6" name="Imagen 5">
            <a:extLst>
              <a:ext uri="{FF2B5EF4-FFF2-40B4-BE49-F238E27FC236}">
                <a16:creationId xmlns:a16="http://schemas.microsoft.com/office/drawing/2014/main" id="{9AF734AB-254A-8E8E-B67E-939F4A7959CC}"/>
              </a:ext>
            </a:extLst>
          </p:cNvPr>
          <p:cNvPicPr>
            <a:picLocks noChangeAspect="1"/>
          </p:cNvPicPr>
          <p:nvPr/>
        </p:nvPicPr>
        <p:blipFill>
          <a:blip r:embed="rId5"/>
          <a:stretch>
            <a:fillRect/>
          </a:stretch>
        </p:blipFill>
        <p:spPr>
          <a:xfrm>
            <a:off x="374955" y="574221"/>
            <a:ext cx="8870214" cy="6143790"/>
          </a:xfrm>
          <a:prstGeom prst="rect">
            <a:avLst/>
          </a:prstGeom>
        </p:spPr>
      </p:pic>
    </p:spTree>
    <p:extLst>
      <p:ext uri="{BB962C8B-B14F-4D97-AF65-F5344CB8AC3E}">
        <p14:creationId xmlns:p14="http://schemas.microsoft.com/office/powerpoint/2010/main" val="15238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81888"/>
            <a:ext cx="9906000"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277586" y="1240971"/>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sp>
        <p:nvSpPr>
          <p:cNvPr id="3" name="Rectángulo 2"/>
          <p:cNvSpPr/>
          <p:nvPr/>
        </p:nvSpPr>
        <p:spPr>
          <a:xfrm>
            <a:off x="1454203" y="1543826"/>
            <a:ext cx="7171182" cy="3170099"/>
          </a:xfrm>
          <a:prstGeom prst="rect">
            <a:avLst/>
          </a:prstGeom>
        </p:spPr>
        <p:txBody>
          <a:bodyPr wrap="square">
            <a:spAutoFit/>
          </a:bodyPr>
          <a:lstStyle/>
          <a:p>
            <a:pPr algn="just"/>
            <a:r>
              <a:rPr lang="en-US" b="1" i="1" dirty="0">
                <a:solidFill>
                  <a:srgbClr val="1D2129"/>
                </a:solidFill>
                <a:latin typeface="Helvetica" panose="020B0604020202020204" pitchFamily="34" charset="0"/>
                <a:hlinkClick r:id="rId2"/>
              </a:rPr>
              <a:t>https://www.sec.gov/</a:t>
            </a:r>
            <a:endParaRPr lang="en-US" b="1" i="1" dirty="0">
              <a:solidFill>
                <a:srgbClr val="1D2129"/>
              </a:solidFill>
              <a:latin typeface="Helvetica" panose="020B0604020202020204" pitchFamily="34" charset="0"/>
            </a:endParaRPr>
          </a:p>
          <a:p>
            <a:pPr algn="just"/>
            <a:endParaRPr lang="en-US" b="1" i="1" dirty="0">
              <a:solidFill>
                <a:srgbClr val="1D2129"/>
              </a:solidFill>
              <a:latin typeface="Helvetica" panose="020B0604020202020204" pitchFamily="34" charset="0"/>
            </a:endParaRPr>
          </a:p>
          <a:p>
            <a:pPr algn="just"/>
            <a:r>
              <a:rPr lang="en-US" b="1" i="1" dirty="0">
                <a:solidFill>
                  <a:srgbClr val="1D2129"/>
                </a:solidFill>
                <a:latin typeface="Helvetica" panose="020B0604020202020204" pitchFamily="34" charset="0"/>
              </a:rPr>
              <a:t>ACCOUNTING STANDARD CODIFICATION</a:t>
            </a:r>
          </a:p>
          <a:p>
            <a:pPr algn="just"/>
            <a:endParaRPr lang="en-US" i="1" dirty="0">
              <a:solidFill>
                <a:srgbClr val="1D2129"/>
              </a:solidFill>
              <a:latin typeface="Helvetica" panose="020B0604020202020204" pitchFamily="34" charset="0"/>
            </a:endParaRPr>
          </a:p>
          <a:p>
            <a:pPr algn="just"/>
            <a:r>
              <a:rPr lang="en-US" sz="1600" i="1" dirty="0">
                <a:solidFill>
                  <a:srgbClr val="1D2129"/>
                </a:solidFill>
                <a:latin typeface="Helvetica" panose="020B0604020202020204" pitchFamily="34" charset="0"/>
              </a:rPr>
              <a:t>ASC 410-20 requires us to estimate our obligation upon the termination or nonrenewal of a lease, to dismantle and remove our billboard structures from the leased land. Due to the high rate of lease renewals over a long period of time, our calculation assumes all related assets will be removed at some period over the next 50 years. An estimate of third-party cost information is used with respect to the dismantling of the structures. The interest rate used to calculate the present value of such costs over the retirement period is based on an estimated risk-adjusted credit rate for the same period.</a:t>
            </a:r>
            <a:endParaRPr lang="es-PE" sz="1600" dirty="0"/>
          </a:p>
        </p:txBody>
      </p:sp>
      <p:graphicFrame>
        <p:nvGraphicFramePr>
          <p:cNvPr id="8" name="Tabla 7"/>
          <p:cNvGraphicFramePr>
            <a:graphicFrameLocks noGrp="1"/>
          </p:cNvGraphicFramePr>
          <p:nvPr>
            <p:extLst>
              <p:ext uri="{D42A27DB-BD31-4B8C-83A1-F6EECF244321}">
                <p14:modId xmlns:p14="http://schemas.microsoft.com/office/powerpoint/2010/main" val="2481118801"/>
              </p:ext>
            </p:extLst>
          </p:nvPr>
        </p:nvGraphicFramePr>
        <p:xfrm>
          <a:off x="1454203" y="4934290"/>
          <a:ext cx="7171182" cy="1112520"/>
        </p:xfrm>
        <a:graphic>
          <a:graphicData uri="http://schemas.openxmlformats.org/drawingml/2006/table">
            <a:tbl>
              <a:tblPr firstRow="1" bandRow="1">
                <a:tableStyleId>{5C22544A-7EE6-4342-B048-85BDC9FD1C3A}</a:tableStyleId>
              </a:tblPr>
              <a:tblGrid>
                <a:gridCol w="4510557">
                  <a:extLst>
                    <a:ext uri="{9D8B030D-6E8A-4147-A177-3AD203B41FA5}">
                      <a16:colId xmlns:a16="http://schemas.microsoft.com/office/drawing/2014/main" val="1044151677"/>
                    </a:ext>
                  </a:extLst>
                </a:gridCol>
                <a:gridCol w="1187974">
                  <a:extLst>
                    <a:ext uri="{9D8B030D-6E8A-4147-A177-3AD203B41FA5}">
                      <a16:colId xmlns:a16="http://schemas.microsoft.com/office/drawing/2014/main" val="3970473543"/>
                    </a:ext>
                  </a:extLst>
                </a:gridCol>
                <a:gridCol w="1472651">
                  <a:extLst>
                    <a:ext uri="{9D8B030D-6E8A-4147-A177-3AD203B41FA5}">
                      <a16:colId xmlns:a16="http://schemas.microsoft.com/office/drawing/2014/main" val="717442276"/>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2049981266"/>
                  </a:ext>
                </a:extLst>
              </a:tr>
              <a:tr h="370840">
                <a:tc>
                  <a:txBody>
                    <a:bodyPr/>
                    <a:lstStyle/>
                    <a:p>
                      <a:r>
                        <a:rPr lang="es-PE" sz="1600" dirty="0"/>
                        <a:t>Activo por derecho de uso</a:t>
                      </a:r>
                    </a:p>
                  </a:txBody>
                  <a:tcPr/>
                </a:tc>
                <a:tc>
                  <a:txBody>
                    <a:bodyPr/>
                    <a:lstStyle/>
                    <a:p>
                      <a:pPr algn="r"/>
                      <a:r>
                        <a:rPr lang="es-PE" sz="1600" dirty="0"/>
                        <a:t>1,000,000</a:t>
                      </a:r>
                    </a:p>
                  </a:txBody>
                  <a:tcPr/>
                </a:tc>
                <a:tc>
                  <a:txBody>
                    <a:bodyPr/>
                    <a:lstStyle/>
                    <a:p>
                      <a:pPr algn="r"/>
                      <a:endParaRPr lang="es-PE" sz="1600" dirty="0"/>
                    </a:p>
                  </a:txBody>
                  <a:tcPr/>
                </a:tc>
                <a:extLst>
                  <a:ext uri="{0D108BD9-81ED-4DB2-BD59-A6C34878D82A}">
                    <a16:rowId xmlns:a16="http://schemas.microsoft.com/office/drawing/2014/main" val="3399619154"/>
                  </a:ext>
                </a:extLst>
              </a:tr>
              <a:tr h="370840">
                <a:tc>
                  <a:txBody>
                    <a:bodyPr/>
                    <a:lstStyle/>
                    <a:p>
                      <a:r>
                        <a:rPr lang="es-PE" sz="1600" dirty="0"/>
                        <a:t>Provisión por  retiro de activos</a:t>
                      </a:r>
                    </a:p>
                  </a:txBody>
                  <a:tcPr/>
                </a:tc>
                <a:tc>
                  <a:txBody>
                    <a:bodyPr/>
                    <a:lstStyle/>
                    <a:p>
                      <a:pPr algn="r"/>
                      <a:endParaRPr lang="es-PE" sz="1600" dirty="0"/>
                    </a:p>
                  </a:txBody>
                  <a:tcPr/>
                </a:tc>
                <a:tc>
                  <a:txBody>
                    <a:bodyPr/>
                    <a:lstStyle/>
                    <a:p>
                      <a:pPr algn="r"/>
                      <a:r>
                        <a:rPr lang="es-PE" sz="1600" dirty="0"/>
                        <a:t>1,000,0000</a:t>
                      </a:r>
                    </a:p>
                  </a:txBody>
                  <a:tcPr/>
                </a:tc>
                <a:extLst>
                  <a:ext uri="{0D108BD9-81ED-4DB2-BD59-A6C34878D82A}">
                    <a16:rowId xmlns:a16="http://schemas.microsoft.com/office/drawing/2014/main" val="933069179"/>
                  </a:ext>
                </a:extLst>
              </a:tr>
            </a:tbl>
          </a:graphicData>
        </a:graphic>
      </p:graphicFrame>
    </p:spTree>
    <p:extLst>
      <p:ext uri="{BB962C8B-B14F-4D97-AF65-F5344CB8AC3E}">
        <p14:creationId xmlns:p14="http://schemas.microsoft.com/office/powerpoint/2010/main" val="300601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7" y="-10030"/>
            <a:ext cx="10007817" cy="6868030"/>
          </a:xfrm>
          <a:prstGeom prst="rect">
            <a:avLst/>
          </a:prstGeom>
        </p:spPr>
      </p:pic>
      <p:sp>
        <p:nvSpPr>
          <p:cNvPr id="2" name="CuadroTexto 1"/>
          <p:cNvSpPr txBox="1"/>
          <p:nvPr/>
        </p:nvSpPr>
        <p:spPr>
          <a:xfrm>
            <a:off x="81888" y="81886"/>
            <a:ext cx="8461612" cy="461665"/>
          </a:xfrm>
          <a:prstGeom prst="rect">
            <a:avLst/>
          </a:prstGeom>
          <a:solidFill>
            <a:schemeClr val="bg2"/>
          </a:solidFill>
        </p:spPr>
        <p:txBody>
          <a:bodyPr wrap="square" rtlCol="0">
            <a:spAutoFit/>
          </a:bodyPr>
          <a:lstStyle/>
          <a:p>
            <a:r>
              <a:rPr lang="es-PE" sz="2400" b="1" dirty="0">
                <a:solidFill>
                  <a:srgbClr val="002060"/>
                </a:solidFill>
              </a:rPr>
              <a:t>Experiencia N° 3</a:t>
            </a:r>
            <a:r>
              <a:rPr lang="es-PE" sz="2400" b="1" dirty="0">
                <a:solidFill>
                  <a:srgbClr val="0070C0"/>
                </a:solidFill>
              </a:rPr>
              <a:t>:</a:t>
            </a:r>
            <a:r>
              <a:rPr lang="es-PE" dirty="0"/>
              <a:t> </a:t>
            </a:r>
            <a:r>
              <a:rPr lang="es-PE" sz="2000" b="1" dirty="0">
                <a:solidFill>
                  <a:srgbClr val="0070C0"/>
                </a:solidFill>
              </a:rPr>
              <a:t>La triste historia del Oro</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09" y="1143660"/>
            <a:ext cx="3612420" cy="5171967"/>
          </a:xfrm>
          <a:prstGeom prst="rect">
            <a:avLst/>
          </a:prstGeom>
        </p:spPr>
      </p:pic>
      <p:sp>
        <p:nvSpPr>
          <p:cNvPr id="5" name="CuadroTexto 4"/>
          <p:cNvSpPr txBox="1"/>
          <p:nvPr/>
        </p:nvSpPr>
        <p:spPr>
          <a:xfrm>
            <a:off x="3793705" y="1068487"/>
            <a:ext cx="6734247" cy="707886"/>
          </a:xfrm>
          <a:prstGeom prst="rect">
            <a:avLst/>
          </a:prstGeom>
          <a:noFill/>
        </p:spPr>
        <p:txBody>
          <a:bodyPr wrap="square" rtlCol="0">
            <a:spAutoFit/>
          </a:bodyPr>
          <a:lstStyle/>
          <a:p>
            <a:r>
              <a:rPr lang="es-PE" sz="4000" b="1" i="1" dirty="0"/>
              <a:t>Primero en Latinoamérica</a:t>
            </a:r>
          </a:p>
        </p:txBody>
      </p:sp>
      <p:sp>
        <p:nvSpPr>
          <p:cNvPr id="6" name="CuadroTexto 5"/>
          <p:cNvSpPr txBox="1"/>
          <p:nvPr/>
        </p:nvSpPr>
        <p:spPr>
          <a:xfrm>
            <a:off x="3768992" y="1845228"/>
            <a:ext cx="5568593" cy="707886"/>
          </a:xfrm>
          <a:prstGeom prst="rect">
            <a:avLst/>
          </a:prstGeom>
          <a:noFill/>
        </p:spPr>
        <p:txBody>
          <a:bodyPr wrap="square" rtlCol="0">
            <a:spAutoFit/>
          </a:bodyPr>
          <a:lstStyle/>
          <a:p>
            <a:r>
              <a:rPr lang="es-PE" sz="4000" b="1" i="1" dirty="0"/>
              <a:t>Sexto en el mundo</a:t>
            </a:r>
          </a:p>
        </p:txBody>
      </p:sp>
    </p:spTree>
    <p:extLst>
      <p:ext uri="{BB962C8B-B14F-4D97-AF65-F5344CB8AC3E}">
        <p14:creationId xmlns:p14="http://schemas.microsoft.com/office/powerpoint/2010/main" val="17536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68030"/>
          </a:xfrm>
          <a:prstGeom prst="rect">
            <a:avLst/>
          </a:prstGeom>
        </p:spPr>
      </p:pic>
      <p:sp>
        <p:nvSpPr>
          <p:cNvPr id="2" name="CuadroTexto 1"/>
          <p:cNvSpPr txBox="1"/>
          <p:nvPr/>
        </p:nvSpPr>
        <p:spPr>
          <a:xfrm>
            <a:off x="81888" y="81886"/>
            <a:ext cx="8461612" cy="461665"/>
          </a:xfrm>
          <a:prstGeom prst="rect">
            <a:avLst/>
          </a:prstGeom>
          <a:solidFill>
            <a:schemeClr val="bg2"/>
          </a:solidFill>
        </p:spPr>
        <p:txBody>
          <a:bodyPr wrap="square" rtlCol="0">
            <a:spAutoFit/>
          </a:bodyPr>
          <a:lstStyle/>
          <a:p>
            <a:r>
              <a:rPr lang="es-PE" sz="2400" b="1" dirty="0">
                <a:solidFill>
                  <a:srgbClr val="002060"/>
                </a:solidFill>
              </a:rPr>
              <a:t>Experiencia N° 3</a:t>
            </a:r>
            <a:r>
              <a:rPr lang="es-PE" sz="2400" b="1" dirty="0">
                <a:solidFill>
                  <a:srgbClr val="0070C0"/>
                </a:solidFill>
              </a:rPr>
              <a:t>:</a:t>
            </a:r>
            <a:r>
              <a:rPr lang="es-PE" dirty="0"/>
              <a:t> </a:t>
            </a:r>
            <a:r>
              <a:rPr lang="es-PE" sz="2000" b="1" dirty="0">
                <a:solidFill>
                  <a:srgbClr val="0070C0"/>
                </a:solidFill>
              </a:rPr>
              <a:t>La triste historia del Oro</a:t>
            </a:r>
          </a:p>
        </p:txBody>
      </p:sp>
      <p:pic>
        <p:nvPicPr>
          <p:cNvPr id="23" name="Imagen 22"/>
          <p:cNvPicPr>
            <a:picLocks noChangeAspect="1"/>
          </p:cNvPicPr>
          <p:nvPr/>
        </p:nvPicPr>
        <p:blipFill>
          <a:blip r:embed="rId3"/>
          <a:stretch>
            <a:fillRect/>
          </a:stretch>
        </p:blipFill>
        <p:spPr>
          <a:xfrm>
            <a:off x="81888" y="792696"/>
            <a:ext cx="2799501" cy="5558678"/>
          </a:xfrm>
          <a:prstGeom prst="rect">
            <a:avLst/>
          </a:prstGeom>
        </p:spPr>
      </p:pic>
      <p:pic>
        <p:nvPicPr>
          <p:cNvPr id="24" name="Imagen 23"/>
          <p:cNvPicPr>
            <a:picLocks noChangeAspect="1"/>
          </p:cNvPicPr>
          <p:nvPr/>
        </p:nvPicPr>
        <p:blipFill>
          <a:blip r:embed="rId4"/>
          <a:stretch>
            <a:fillRect/>
          </a:stretch>
        </p:blipFill>
        <p:spPr>
          <a:xfrm>
            <a:off x="2881389" y="792696"/>
            <a:ext cx="3102036" cy="5855239"/>
          </a:xfrm>
          <a:prstGeom prst="rect">
            <a:avLst/>
          </a:prstGeom>
        </p:spPr>
      </p:pic>
      <p:graphicFrame>
        <p:nvGraphicFramePr>
          <p:cNvPr id="25" name="Tabla 24"/>
          <p:cNvGraphicFramePr>
            <a:graphicFrameLocks noGrp="1"/>
          </p:cNvGraphicFramePr>
          <p:nvPr>
            <p:extLst>
              <p:ext uri="{D42A27DB-BD31-4B8C-83A1-F6EECF244321}">
                <p14:modId xmlns:p14="http://schemas.microsoft.com/office/powerpoint/2010/main" val="4046845363"/>
              </p:ext>
            </p:extLst>
          </p:nvPr>
        </p:nvGraphicFramePr>
        <p:xfrm>
          <a:off x="81888" y="4193288"/>
          <a:ext cx="7529874" cy="378712"/>
        </p:xfrm>
        <a:graphic>
          <a:graphicData uri="http://schemas.openxmlformats.org/drawingml/2006/table">
            <a:tbl>
              <a:tblPr firstRow="1" bandRow="1">
                <a:tableStyleId>{5C22544A-7EE6-4342-B048-85BDC9FD1C3A}</a:tableStyleId>
              </a:tblPr>
              <a:tblGrid>
                <a:gridCol w="5972923">
                  <a:extLst>
                    <a:ext uri="{9D8B030D-6E8A-4147-A177-3AD203B41FA5}">
                      <a16:colId xmlns:a16="http://schemas.microsoft.com/office/drawing/2014/main" val="3617995151"/>
                    </a:ext>
                  </a:extLst>
                </a:gridCol>
                <a:gridCol w="1556951">
                  <a:extLst>
                    <a:ext uri="{9D8B030D-6E8A-4147-A177-3AD203B41FA5}">
                      <a16:colId xmlns:a16="http://schemas.microsoft.com/office/drawing/2014/main" val="3799650229"/>
                    </a:ext>
                  </a:extLst>
                </a:gridCol>
              </a:tblGrid>
              <a:tr h="378712">
                <a:tc>
                  <a:txBody>
                    <a:bodyPr/>
                    <a:lstStyle/>
                    <a:p>
                      <a:r>
                        <a:rPr lang="es-PE" sz="1800" dirty="0"/>
                        <a:t>Año 2007</a:t>
                      </a:r>
                    </a:p>
                  </a:txBody>
                  <a:tcPr>
                    <a:solidFill>
                      <a:schemeClr val="tx1"/>
                    </a:solidFill>
                  </a:tcPr>
                </a:tc>
                <a:tc>
                  <a:txBody>
                    <a:bodyPr/>
                    <a:lstStyle/>
                    <a:p>
                      <a:pPr algn="r"/>
                      <a:r>
                        <a:rPr lang="es-PE" sz="1800" dirty="0"/>
                        <a:t>600,000,000</a:t>
                      </a:r>
                    </a:p>
                  </a:txBody>
                  <a:tcPr>
                    <a:solidFill>
                      <a:schemeClr val="tx1"/>
                    </a:solidFill>
                  </a:tcPr>
                </a:tc>
                <a:extLst>
                  <a:ext uri="{0D108BD9-81ED-4DB2-BD59-A6C34878D82A}">
                    <a16:rowId xmlns:a16="http://schemas.microsoft.com/office/drawing/2014/main" val="2408275746"/>
                  </a:ext>
                </a:extLst>
              </a:tr>
            </a:tbl>
          </a:graphicData>
        </a:graphic>
      </p:graphicFrame>
    </p:spTree>
    <p:extLst>
      <p:ext uri="{BB962C8B-B14F-4D97-AF65-F5344CB8AC3E}">
        <p14:creationId xmlns:p14="http://schemas.microsoft.com/office/powerpoint/2010/main" val="30607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a:t>
            </a:r>
            <a:r>
              <a:rPr lang="es-PE" sz="2400" b="1" dirty="0" err="1">
                <a:solidFill>
                  <a:srgbClr val="002060"/>
                </a:solidFill>
              </a:rPr>
              <a:t>N°</a:t>
            </a:r>
            <a:r>
              <a:rPr lang="es-PE" sz="2400" b="1" dirty="0">
                <a:solidFill>
                  <a:srgbClr val="002060"/>
                </a:solidFill>
              </a:rPr>
              <a:t> 3</a:t>
            </a:r>
            <a:r>
              <a:rPr lang="es-PE" sz="2400" b="1" dirty="0">
                <a:solidFill>
                  <a:srgbClr val="0070C0"/>
                </a:solidFill>
              </a:rPr>
              <a:t>:</a:t>
            </a:r>
            <a:r>
              <a:rPr lang="es-PE" dirty="0"/>
              <a:t> </a:t>
            </a:r>
            <a:r>
              <a:rPr lang="es-PE" sz="2000" b="1" dirty="0">
                <a:solidFill>
                  <a:srgbClr val="0070C0"/>
                </a:solidFill>
              </a:rPr>
              <a:t>La triste historia del Oro</a:t>
            </a:r>
          </a:p>
        </p:txBody>
      </p:sp>
      <p:graphicFrame>
        <p:nvGraphicFramePr>
          <p:cNvPr id="5" name="Tabla 4"/>
          <p:cNvGraphicFramePr>
            <a:graphicFrameLocks noGrp="1"/>
          </p:cNvGraphicFramePr>
          <p:nvPr>
            <p:extLst>
              <p:ext uri="{D42A27DB-BD31-4B8C-83A1-F6EECF244321}">
                <p14:modId xmlns:p14="http://schemas.microsoft.com/office/powerpoint/2010/main" val="3839349328"/>
              </p:ext>
            </p:extLst>
          </p:nvPr>
        </p:nvGraphicFramePr>
        <p:xfrm>
          <a:off x="2129052" y="1296341"/>
          <a:ext cx="5426316" cy="1163320"/>
        </p:xfrm>
        <a:graphic>
          <a:graphicData uri="http://schemas.openxmlformats.org/drawingml/2006/table">
            <a:tbl>
              <a:tblPr firstRow="1" bandRow="1">
                <a:tableStyleId>{5C22544A-7EE6-4342-B048-85BDC9FD1C3A}</a:tableStyleId>
              </a:tblPr>
              <a:tblGrid>
                <a:gridCol w="2350435">
                  <a:extLst>
                    <a:ext uri="{9D8B030D-6E8A-4147-A177-3AD203B41FA5}">
                      <a16:colId xmlns:a16="http://schemas.microsoft.com/office/drawing/2014/main" val="4521307"/>
                    </a:ext>
                  </a:extLst>
                </a:gridCol>
                <a:gridCol w="1704349">
                  <a:extLst>
                    <a:ext uri="{9D8B030D-6E8A-4147-A177-3AD203B41FA5}">
                      <a16:colId xmlns:a16="http://schemas.microsoft.com/office/drawing/2014/main" val="4281829069"/>
                    </a:ext>
                  </a:extLst>
                </a:gridCol>
                <a:gridCol w="1371532">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2000" dirty="0"/>
                        <a:t>Gastos diferidos</a:t>
                      </a:r>
                    </a:p>
                  </a:txBody>
                  <a:tcPr/>
                </a:tc>
                <a:tc>
                  <a:txBody>
                    <a:bodyPr/>
                    <a:lstStyle/>
                    <a:p>
                      <a:pPr algn="r"/>
                      <a:r>
                        <a:rPr lang="es-PE" sz="1800" dirty="0"/>
                        <a:t>600,000,000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70840">
                <a:tc>
                  <a:txBody>
                    <a:bodyPr/>
                    <a:lstStyle/>
                    <a:p>
                      <a:r>
                        <a:rPr lang="es-PE" sz="2000" dirty="0"/>
                        <a:t>Efectivo</a:t>
                      </a:r>
                    </a:p>
                  </a:txBody>
                  <a:tcPr/>
                </a:tc>
                <a:tc>
                  <a:txBody>
                    <a:bodyPr/>
                    <a:lstStyle/>
                    <a:p>
                      <a:pPr algn="r"/>
                      <a:endParaRPr lang="es-PE" sz="1800" dirty="0"/>
                    </a:p>
                  </a:txBody>
                  <a:tcPr/>
                </a:tc>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s-PE" sz="1800" dirty="0"/>
                        <a:t>600,000,000</a:t>
                      </a:r>
                    </a:p>
                  </a:txBody>
                  <a:tcPr/>
                </a:tc>
                <a:extLst>
                  <a:ext uri="{0D108BD9-81ED-4DB2-BD59-A6C34878D82A}">
                    <a16:rowId xmlns:a16="http://schemas.microsoft.com/office/drawing/2014/main" val="1814756363"/>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329369910"/>
              </p:ext>
            </p:extLst>
          </p:nvPr>
        </p:nvGraphicFramePr>
        <p:xfrm>
          <a:off x="2129052" y="3177546"/>
          <a:ext cx="5426315" cy="1220794"/>
        </p:xfrm>
        <a:graphic>
          <a:graphicData uri="http://schemas.openxmlformats.org/drawingml/2006/table">
            <a:tbl>
              <a:tblPr firstRow="1" bandRow="1">
                <a:tableStyleId>{5C22544A-7EE6-4342-B048-85BDC9FD1C3A}</a:tableStyleId>
              </a:tblPr>
              <a:tblGrid>
                <a:gridCol w="2350435">
                  <a:extLst>
                    <a:ext uri="{9D8B030D-6E8A-4147-A177-3AD203B41FA5}">
                      <a16:colId xmlns:a16="http://schemas.microsoft.com/office/drawing/2014/main" val="4521307"/>
                    </a:ext>
                  </a:extLst>
                </a:gridCol>
                <a:gridCol w="1718129">
                  <a:extLst>
                    <a:ext uri="{9D8B030D-6E8A-4147-A177-3AD203B41FA5}">
                      <a16:colId xmlns:a16="http://schemas.microsoft.com/office/drawing/2014/main" val="4281829069"/>
                    </a:ext>
                  </a:extLst>
                </a:gridCol>
                <a:gridCol w="1357751">
                  <a:extLst>
                    <a:ext uri="{9D8B030D-6E8A-4147-A177-3AD203B41FA5}">
                      <a16:colId xmlns:a16="http://schemas.microsoft.com/office/drawing/2014/main" val="2640180242"/>
                    </a:ext>
                  </a:extLst>
                </a:gridCol>
              </a:tblGrid>
              <a:tr h="428314">
                <a:tc>
                  <a:txBody>
                    <a:bodyPr/>
                    <a:lstStyle/>
                    <a:p>
                      <a:endParaRPr lang="es-PE" sz="1600" dirty="0"/>
                    </a:p>
                  </a:txBody>
                  <a:tcPr/>
                </a:tc>
                <a:tc>
                  <a:txBody>
                    <a:bodyPr/>
                    <a:lstStyle/>
                    <a:p>
                      <a:pPr algn="ctr"/>
                      <a:r>
                        <a:rPr lang="es-PE" sz="1800" dirty="0"/>
                        <a:t>D</a:t>
                      </a:r>
                    </a:p>
                  </a:txBody>
                  <a:tcPr/>
                </a:tc>
                <a:tc>
                  <a:txBody>
                    <a:bodyPr/>
                    <a:lstStyle/>
                    <a:p>
                      <a:pPr algn="ctr"/>
                      <a:r>
                        <a:rPr lang="es-PE" sz="1800" dirty="0"/>
                        <a:t>H</a:t>
                      </a:r>
                    </a:p>
                  </a:txBody>
                  <a:tcPr/>
                </a:tc>
                <a:extLst>
                  <a:ext uri="{0D108BD9-81ED-4DB2-BD59-A6C34878D82A}">
                    <a16:rowId xmlns:a16="http://schemas.microsoft.com/office/drawing/2014/main" val="1301752332"/>
                  </a:ext>
                </a:extLst>
              </a:tr>
              <a:tr h="370840">
                <a:tc>
                  <a:txBody>
                    <a:bodyPr/>
                    <a:lstStyle/>
                    <a:p>
                      <a:r>
                        <a:rPr lang="es-PE" sz="2000" dirty="0"/>
                        <a:t>Pérdida del periodo</a:t>
                      </a:r>
                    </a:p>
                  </a:txBody>
                  <a:tcPr/>
                </a:tc>
                <a:tc>
                  <a:txBody>
                    <a:bodyPr/>
                    <a:lstStyle/>
                    <a:p>
                      <a:pPr algn="r"/>
                      <a:r>
                        <a:rPr lang="es-PE" sz="1800" dirty="0"/>
                        <a:t>600,000,000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22217">
                <a:tc>
                  <a:txBody>
                    <a:bodyPr/>
                    <a:lstStyle/>
                    <a:p>
                      <a:r>
                        <a:rPr lang="es-PE" sz="2000" dirty="0"/>
                        <a:t>Efectivo</a:t>
                      </a:r>
                    </a:p>
                  </a:txBody>
                  <a:tcPr/>
                </a:tc>
                <a:tc>
                  <a:txBody>
                    <a:bodyPr/>
                    <a:lstStyle/>
                    <a:p>
                      <a:pPr algn="r"/>
                      <a:endParaRPr lang="es-PE" sz="1800" dirty="0"/>
                    </a:p>
                  </a:txBody>
                  <a:tcPr/>
                </a:tc>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s-PE" sz="1800" dirty="0"/>
                        <a:t>600,000,000</a:t>
                      </a:r>
                    </a:p>
                  </a:txBody>
                  <a:tcPr/>
                </a:tc>
                <a:extLst>
                  <a:ext uri="{0D108BD9-81ED-4DB2-BD59-A6C34878D82A}">
                    <a16:rowId xmlns:a16="http://schemas.microsoft.com/office/drawing/2014/main" val="1814756363"/>
                  </a:ext>
                </a:extLst>
              </a:tr>
            </a:tbl>
          </a:graphicData>
        </a:graphic>
      </p:graphicFrame>
      <p:sp>
        <p:nvSpPr>
          <p:cNvPr id="26" name="Rectángulo 25"/>
          <p:cNvSpPr/>
          <p:nvPr/>
        </p:nvSpPr>
        <p:spPr>
          <a:xfrm>
            <a:off x="251347" y="4796185"/>
            <a:ext cx="9457897" cy="1631216"/>
          </a:xfrm>
          <a:prstGeom prst="rect">
            <a:avLst/>
          </a:prstGeom>
          <a:solidFill>
            <a:srgbClr val="000000">
              <a:alpha val="34902"/>
            </a:srgbClr>
          </a:solidFill>
        </p:spPr>
        <p:txBody>
          <a:bodyPr wrap="square">
            <a:spAutoFit/>
          </a:bodyPr>
          <a:lstStyle/>
          <a:p>
            <a:r>
              <a:rPr lang="es-ES" sz="2000" i="1" dirty="0"/>
              <a:t>Un activo es un recurso económico presente controlado por la entidad como resultado de sucesos pasados. (4.3. Marco Conceptual)</a:t>
            </a:r>
          </a:p>
          <a:p>
            <a:endParaRPr lang="es-ES" sz="2000" b="1" i="1" dirty="0">
              <a:solidFill>
                <a:schemeClr val="bg1"/>
              </a:solidFill>
            </a:endParaRPr>
          </a:p>
          <a:p>
            <a:r>
              <a:rPr lang="es-ES" sz="2000" i="1" dirty="0"/>
              <a:t>Un recurso económico es un </a:t>
            </a:r>
            <a:r>
              <a:rPr lang="es-ES" sz="2000" b="1" i="1" u="sng" dirty="0"/>
              <a:t>derecho</a:t>
            </a:r>
            <a:r>
              <a:rPr lang="es-ES" sz="2000" i="1" dirty="0"/>
              <a:t> que tiene el </a:t>
            </a:r>
            <a:r>
              <a:rPr lang="es-ES" sz="2000" b="1" i="1" u="sng" dirty="0"/>
              <a:t>potencial</a:t>
            </a:r>
            <a:r>
              <a:rPr lang="es-ES" sz="2000" i="1" dirty="0"/>
              <a:t> de producir </a:t>
            </a:r>
            <a:r>
              <a:rPr lang="es-ES" sz="2000" b="1" i="1" u="sng" dirty="0"/>
              <a:t>beneficios económicos</a:t>
            </a:r>
            <a:r>
              <a:rPr lang="es-ES" sz="2000" i="1" dirty="0"/>
              <a:t>. (4.4. Marco Conceptual)</a:t>
            </a:r>
            <a:endParaRPr lang="es-PE" sz="2000" b="1" i="1" dirty="0">
              <a:solidFill>
                <a:schemeClr val="bg1"/>
              </a:solidFill>
            </a:endParaRPr>
          </a:p>
        </p:txBody>
      </p:sp>
      <p:sp>
        <p:nvSpPr>
          <p:cNvPr id="3" name="CuadroTexto 2">
            <a:extLst>
              <a:ext uri="{FF2B5EF4-FFF2-40B4-BE49-F238E27FC236}">
                <a16:creationId xmlns:a16="http://schemas.microsoft.com/office/drawing/2014/main" id="{490A643A-413E-8A25-4B38-32C22B05FED3}"/>
              </a:ext>
            </a:extLst>
          </p:cNvPr>
          <p:cNvSpPr txBox="1"/>
          <p:nvPr/>
        </p:nvSpPr>
        <p:spPr>
          <a:xfrm>
            <a:off x="2129053" y="2593075"/>
            <a:ext cx="5426314" cy="369332"/>
          </a:xfrm>
          <a:prstGeom prst="rect">
            <a:avLst/>
          </a:prstGeom>
          <a:noFill/>
        </p:spPr>
        <p:txBody>
          <a:bodyPr wrap="square" rtlCol="0">
            <a:spAutoFit/>
          </a:bodyPr>
          <a:lstStyle/>
          <a:p>
            <a:pPr algn="ctr"/>
            <a:r>
              <a:rPr lang="es-PE" b="1" dirty="0">
                <a:solidFill>
                  <a:srgbClr val="FF0000"/>
                </a:solidFill>
              </a:rPr>
              <a:t>VS</a:t>
            </a:r>
          </a:p>
        </p:txBody>
      </p:sp>
    </p:spTree>
    <p:extLst>
      <p:ext uri="{BB962C8B-B14F-4D97-AF65-F5344CB8AC3E}">
        <p14:creationId xmlns:p14="http://schemas.microsoft.com/office/powerpoint/2010/main" val="7280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46" y="737207"/>
            <a:ext cx="9189308" cy="6120793"/>
          </a:xfrm>
          <a:prstGeom prst="rect">
            <a:avLst/>
          </a:prstGeom>
        </p:spPr>
      </p:pic>
      <p:sp>
        <p:nvSpPr>
          <p:cNvPr id="2" name="CuadroTexto 1"/>
          <p:cNvSpPr txBox="1"/>
          <p:nvPr/>
        </p:nvSpPr>
        <p:spPr>
          <a:xfrm>
            <a:off x="95534"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5</a:t>
            </a:r>
            <a:r>
              <a:rPr lang="es-PE" sz="2400" b="1" dirty="0">
                <a:solidFill>
                  <a:srgbClr val="0070C0"/>
                </a:solidFill>
              </a:rPr>
              <a:t>:</a:t>
            </a:r>
            <a:r>
              <a:rPr lang="es-PE" dirty="0"/>
              <a:t> </a:t>
            </a:r>
            <a:r>
              <a:rPr lang="es-PE" sz="2000" b="1" dirty="0">
                <a:solidFill>
                  <a:srgbClr val="0070C0"/>
                </a:solidFill>
              </a:rPr>
              <a:t>La estadística y las provisiones imposibles</a:t>
            </a:r>
          </a:p>
        </p:txBody>
      </p:sp>
      <p:sp>
        <p:nvSpPr>
          <p:cNvPr id="10" name="Rectángulo 9"/>
          <p:cNvSpPr/>
          <p:nvPr/>
        </p:nvSpPr>
        <p:spPr>
          <a:xfrm>
            <a:off x="716692" y="5379474"/>
            <a:ext cx="8229600" cy="1384995"/>
          </a:xfrm>
          <a:prstGeom prst="rect">
            <a:avLst/>
          </a:prstGeom>
        </p:spPr>
        <p:txBody>
          <a:bodyPr wrap="square">
            <a:spAutoFit/>
          </a:bodyPr>
          <a:lstStyle/>
          <a:p>
            <a:pPr algn="ctr"/>
            <a:r>
              <a:rPr lang="es-PE" sz="2800" b="1" i="1" dirty="0">
                <a:solidFill>
                  <a:schemeClr val="bg1"/>
                </a:solidFill>
              </a:rPr>
              <a:t>Una provisión es un pasivo en el que existe incertidumbre acerca de su cuantía o vencimiento. </a:t>
            </a:r>
          </a:p>
          <a:p>
            <a:pPr algn="ctr"/>
            <a:r>
              <a:rPr lang="es-PE" sz="2800" b="1" i="1" dirty="0">
                <a:solidFill>
                  <a:schemeClr val="bg1"/>
                </a:solidFill>
              </a:rPr>
              <a:t>Párrafo 10, NIC 37</a:t>
            </a:r>
          </a:p>
        </p:txBody>
      </p:sp>
    </p:spTree>
    <p:extLst>
      <p:ext uri="{BB962C8B-B14F-4D97-AF65-F5344CB8AC3E}">
        <p14:creationId xmlns:p14="http://schemas.microsoft.com/office/powerpoint/2010/main" val="17679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534"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5</a:t>
            </a:r>
            <a:r>
              <a:rPr lang="es-PE" sz="2400" b="1" dirty="0">
                <a:solidFill>
                  <a:srgbClr val="0070C0"/>
                </a:solidFill>
              </a:rPr>
              <a:t>:</a:t>
            </a:r>
            <a:r>
              <a:rPr lang="es-PE" dirty="0"/>
              <a:t> </a:t>
            </a:r>
            <a:r>
              <a:rPr lang="es-PE" sz="2000" b="1" dirty="0">
                <a:solidFill>
                  <a:srgbClr val="0070C0"/>
                </a:solidFill>
              </a:rPr>
              <a:t>La estadística y las provisiones imposibles</a:t>
            </a:r>
          </a:p>
        </p:txBody>
      </p:sp>
      <p:sp>
        <p:nvSpPr>
          <p:cNvPr id="11" name="Rectángulo 10"/>
          <p:cNvSpPr/>
          <p:nvPr/>
        </p:nvSpPr>
        <p:spPr>
          <a:xfrm>
            <a:off x="456206" y="1120676"/>
            <a:ext cx="8993588" cy="2308324"/>
          </a:xfrm>
          <a:prstGeom prst="rect">
            <a:avLst/>
          </a:prstGeom>
          <a:solidFill>
            <a:srgbClr val="000000">
              <a:alpha val="43922"/>
            </a:srgbClr>
          </a:solidFill>
        </p:spPr>
        <p:txBody>
          <a:bodyPr wrap="square">
            <a:spAutoFit/>
          </a:bodyPr>
          <a:lstStyle/>
          <a:p>
            <a:pPr algn="ctr"/>
            <a:r>
              <a:rPr lang="es-PE" sz="2000" b="1" i="1" dirty="0">
                <a:solidFill>
                  <a:schemeClr val="bg1"/>
                </a:solidFill>
              </a:rPr>
              <a:t>Las incertidumbres que rodean al importe a reconocer como provisión se tratan de diferentes formas, atendiendo a las circunstancias particulares de cada caso. En el caso de que la provisión, que se está midiendo, se refiera a una población importante de casos individuales, la obligación presente se estimará promediando todos los posibles desenlaces por sus probabilidades asociadas. </a:t>
            </a:r>
          </a:p>
          <a:p>
            <a:pPr algn="ctr"/>
            <a:r>
              <a:rPr lang="es-PE" sz="2000" b="1" i="1" dirty="0">
                <a:solidFill>
                  <a:schemeClr val="bg1"/>
                </a:solidFill>
              </a:rPr>
              <a:t>El nombre de este método estadístico es el de “valor esperado”. </a:t>
            </a:r>
          </a:p>
          <a:p>
            <a:pPr algn="ctr"/>
            <a:r>
              <a:rPr lang="es-PE" sz="2400" b="1" i="1" dirty="0">
                <a:solidFill>
                  <a:schemeClr val="bg1"/>
                </a:solidFill>
              </a:rPr>
              <a:t>Párrafo 39, NIC 37</a:t>
            </a:r>
          </a:p>
        </p:txBody>
      </p:sp>
    </p:spTree>
    <p:extLst>
      <p:ext uri="{BB962C8B-B14F-4D97-AF65-F5344CB8AC3E}">
        <p14:creationId xmlns:p14="http://schemas.microsoft.com/office/powerpoint/2010/main" val="255148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72672"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94" y="2598751"/>
            <a:ext cx="5080000" cy="3048000"/>
          </a:xfrm>
          <a:prstGeom prst="rect">
            <a:avLst/>
          </a:prstGeom>
        </p:spPr>
      </p:pic>
      <p:sp>
        <p:nvSpPr>
          <p:cNvPr id="8" name="Rectángulo 7"/>
          <p:cNvSpPr/>
          <p:nvPr/>
        </p:nvSpPr>
        <p:spPr>
          <a:xfrm>
            <a:off x="2408612" y="6001434"/>
            <a:ext cx="4757264" cy="830997"/>
          </a:xfrm>
          <a:prstGeom prst="rect">
            <a:avLst/>
          </a:prstGeom>
        </p:spPr>
        <p:txBody>
          <a:bodyPr wrap="none">
            <a:spAutoFit/>
          </a:bodyPr>
          <a:lstStyle/>
          <a:p>
            <a:pPr algn="ctr"/>
            <a:r>
              <a:rPr lang="es-PE" sz="2400" b="1" dirty="0">
                <a:solidFill>
                  <a:schemeClr val="bg1"/>
                </a:solidFill>
                <a:latin typeface="Guardian Egyptian Web"/>
              </a:rPr>
              <a:t>Natalie </a:t>
            </a:r>
            <a:r>
              <a:rPr lang="es-PE" sz="2400" b="1" dirty="0" err="1">
                <a:solidFill>
                  <a:schemeClr val="bg1"/>
                </a:solidFill>
                <a:latin typeface="Guardian Egyptian Web"/>
              </a:rPr>
              <a:t>Fitzsimons</a:t>
            </a:r>
            <a:endParaRPr lang="es-PE" sz="2400" b="1" dirty="0">
              <a:solidFill>
                <a:schemeClr val="bg1"/>
              </a:solidFill>
              <a:latin typeface="Guardian Egyptian Web"/>
            </a:endParaRPr>
          </a:p>
          <a:p>
            <a:pPr algn="ctr"/>
            <a:r>
              <a:rPr lang="es-PE" sz="2400" b="1" dirty="0">
                <a:solidFill>
                  <a:schemeClr val="bg1"/>
                </a:solidFill>
                <a:latin typeface="Guardian Egyptian Web"/>
              </a:rPr>
              <a:t>2015 </a:t>
            </a:r>
            <a:r>
              <a:rPr lang="es-PE" sz="2400" b="1" dirty="0" err="1">
                <a:solidFill>
                  <a:schemeClr val="bg1"/>
                </a:solidFill>
                <a:latin typeface="Guardian Egyptian Web"/>
              </a:rPr>
              <a:t>Monopoly</a:t>
            </a:r>
            <a:r>
              <a:rPr lang="es-PE" sz="2400" b="1" dirty="0">
                <a:solidFill>
                  <a:schemeClr val="bg1"/>
                </a:solidFill>
                <a:latin typeface="Guardian Egyptian Web"/>
              </a:rPr>
              <a:t> </a:t>
            </a:r>
            <a:r>
              <a:rPr lang="es-PE" sz="2400" b="1" dirty="0" err="1">
                <a:solidFill>
                  <a:schemeClr val="bg1"/>
                </a:solidFill>
                <a:latin typeface="Guardian Egyptian Web"/>
              </a:rPr>
              <a:t>Worl</a:t>
            </a:r>
            <a:r>
              <a:rPr lang="es-PE" sz="2400" b="1" dirty="0">
                <a:solidFill>
                  <a:schemeClr val="bg1"/>
                </a:solidFill>
                <a:latin typeface="Guardian Egyptian Web"/>
              </a:rPr>
              <a:t> </a:t>
            </a:r>
            <a:r>
              <a:rPr lang="es-PE" sz="2400" b="1" dirty="0" err="1">
                <a:solidFill>
                  <a:schemeClr val="bg1"/>
                </a:solidFill>
                <a:latin typeface="Guardian Egyptian Web"/>
              </a:rPr>
              <a:t>Champion</a:t>
            </a:r>
            <a:endParaRPr lang="es-PE" sz="2400" b="1" dirty="0">
              <a:solidFill>
                <a:schemeClr val="bg1"/>
              </a:solidFill>
            </a:endParaRPr>
          </a:p>
        </p:txBody>
      </p:sp>
    </p:spTree>
    <p:extLst>
      <p:ext uri="{BB962C8B-B14F-4D97-AF65-F5344CB8AC3E}">
        <p14:creationId xmlns:p14="http://schemas.microsoft.com/office/powerpoint/2010/main" val="32478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534"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5</a:t>
            </a:r>
            <a:r>
              <a:rPr lang="es-PE" sz="2400" b="1" dirty="0">
                <a:solidFill>
                  <a:srgbClr val="0070C0"/>
                </a:solidFill>
              </a:rPr>
              <a:t>:</a:t>
            </a:r>
            <a:r>
              <a:rPr lang="es-PE" dirty="0"/>
              <a:t> </a:t>
            </a:r>
            <a:r>
              <a:rPr lang="es-PE" sz="2000" b="1" dirty="0">
                <a:solidFill>
                  <a:srgbClr val="0070C0"/>
                </a:solidFill>
              </a:rPr>
              <a:t>La estadística y las provisiones imposibles</a:t>
            </a:r>
          </a:p>
        </p:txBody>
      </p:sp>
      <p:pic>
        <p:nvPicPr>
          <p:cNvPr id="6" name="Imagen 5"/>
          <p:cNvPicPr>
            <a:picLocks noChangeAspect="1"/>
          </p:cNvPicPr>
          <p:nvPr/>
        </p:nvPicPr>
        <p:blipFill>
          <a:blip r:embed="rId2"/>
          <a:stretch>
            <a:fillRect/>
          </a:stretch>
        </p:blipFill>
        <p:spPr>
          <a:xfrm>
            <a:off x="311262" y="1008219"/>
            <a:ext cx="3204542" cy="3324349"/>
          </a:xfrm>
          <a:prstGeom prst="rect">
            <a:avLst/>
          </a:prstGeom>
        </p:spPr>
      </p:pic>
      <p:pic>
        <p:nvPicPr>
          <p:cNvPr id="7" name="Imagen 6"/>
          <p:cNvPicPr>
            <a:picLocks noChangeAspect="1"/>
          </p:cNvPicPr>
          <p:nvPr/>
        </p:nvPicPr>
        <p:blipFill>
          <a:blip r:embed="rId3"/>
          <a:stretch>
            <a:fillRect/>
          </a:stretch>
        </p:blipFill>
        <p:spPr>
          <a:xfrm>
            <a:off x="3528121" y="1008218"/>
            <a:ext cx="1684440" cy="3324350"/>
          </a:xfrm>
          <a:prstGeom prst="rect">
            <a:avLst/>
          </a:prstGeom>
        </p:spPr>
      </p:pic>
      <p:pic>
        <p:nvPicPr>
          <p:cNvPr id="8" name="Imagen 7"/>
          <p:cNvPicPr>
            <a:picLocks noChangeAspect="1"/>
          </p:cNvPicPr>
          <p:nvPr/>
        </p:nvPicPr>
        <p:blipFill>
          <a:blip r:embed="rId4"/>
          <a:stretch>
            <a:fillRect/>
          </a:stretch>
        </p:blipFill>
        <p:spPr>
          <a:xfrm>
            <a:off x="5209845" y="1008219"/>
            <a:ext cx="2074735" cy="3324349"/>
          </a:xfrm>
          <a:prstGeom prst="rect">
            <a:avLst/>
          </a:prstGeom>
        </p:spPr>
      </p:pic>
      <p:pic>
        <p:nvPicPr>
          <p:cNvPr id="9" name="Imagen 8"/>
          <p:cNvPicPr>
            <a:picLocks noChangeAspect="1"/>
          </p:cNvPicPr>
          <p:nvPr/>
        </p:nvPicPr>
        <p:blipFill>
          <a:blip r:embed="rId5"/>
          <a:stretch>
            <a:fillRect/>
          </a:stretch>
        </p:blipFill>
        <p:spPr>
          <a:xfrm>
            <a:off x="470288" y="4480969"/>
            <a:ext cx="6455298" cy="1193475"/>
          </a:xfrm>
          <a:prstGeom prst="rect">
            <a:avLst/>
          </a:prstGeom>
        </p:spPr>
      </p:pic>
      <p:sp>
        <p:nvSpPr>
          <p:cNvPr id="4" name="Globo: línea 3">
            <a:extLst>
              <a:ext uri="{FF2B5EF4-FFF2-40B4-BE49-F238E27FC236}">
                <a16:creationId xmlns:a16="http://schemas.microsoft.com/office/drawing/2014/main" id="{B9B15716-360F-4FA3-01D2-6615B96881E2}"/>
              </a:ext>
            </a:extLst>
          </p:cNvPr>
          <p:cNvSpPr/>
          <p:nvPr/>
        </p:nvSpPr>
        <p:spPr>
          <a:xfrm>
            <a:off x="7984302" y="3275463"/>
            <a:ext cx="1747963" cy="2047164"/>
          </a:xfrm>
          <a:prstGeom prst="borderCallout1">
            <a:avLst>
              <a:gd name="adj1" fmla="val 18750"/>
              <a:gd name="adj2" fmla="val -8333"/>
              <a:gd name="adj3" fmla="val 29768"/>
              <a:gd name="adj4" fmla="val -422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b="1" dirty="0"/>
              <a:t>Importe esperado del importe que se espera pagar para cancelar la deuda (provisión)</a:t>
            </a:r>
          </a:p>
        </p:txBody>
      </p:sp>
    </p:spTree>
    <p:extLst>
      <p:ext uri="{BB962C8B-B14F-4D97-AF65-F5344CB8AC3E}">
        <p14:creationId xmlns:p14="http://schemas.microsoft.com/office/powerpoint/2010/main" val="135862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905" y="2305051"/>
            <a:ext cx="4521995" cy="2520070"/>
          </a:xfrm>
          <a:prstGeom prst="rect">
            <a:avLst/>
          </a:prstGeom>
        </p:spPr>
      </p:pic>
      <p:sp>
        <p:nvSpPr>
          <p:cNvPr id="5" name="CuadroTexto 4"/>
          <p:cNvSpPr txBox="1"/>
          <p:nvPr/>
        </p:nvSpPr>
        <p:spPr>
          <a:xfrm>
            <a:off x="3059904" y="4825121"/>
            <a:ext cx="4521995" cy="1077218"/>
          </a:xfrm>
          <a:prstGeom prst="rect">
            <a:avLst/>
          </a:prstGeom>
          <a:solidFill>
            <a:schemeClr val="tx1"/>
          </a:solidFill>
        </p:spPr>
        <p:txBody>
          <a:bodyPr wrap="square" rtlCol="0">
            <a:spAutoFit/>
          </a:bodyPr>
          <a:lstStyle/>
          <a:p>
            <a:pPr algn="ctr"/>
            <a:r>
              <a:rPr lang="es-PE" sz="3200" b="1" dirty="0">
                <a:solidFill>
                  <a:schemeClr val="bg1"/>
                </a:solidFill>
              </a:rPr>
              <a:t>PRECIO DE 1 LAVADA</a:t>
            </a:r>
          </a:p>
          <a:p>
            <a:pPr algn="ctr"/>
            <a:r>
              <a:rPr lang="es-PE" sz="3200" b="1" dirty="0">
                <a:solidFill>
                  <a:schemeClr val="bg1"/>
                </a:solidFill>
              </a:rPr>
              <a:t>S/50</a:t>
            </a:r>
          </a:p>
        </p:txBody>
      </p:sp>
    </p:spTree>
    <p:extLst>
      <p:ext uri="{BB962C8B-B14F-4D97-AF65-F5344CB8AC3E}">
        <p14:creationId xmlns:p14="http://schemas.microsoft.com/office/powerpoint/2010/main" val="55610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graphicFrame>
        <p:nvGraphicFramePr>
          <p:cNvPr id="8" name="Tabla 7"/>
          <p:cNvGraphicFramePr>
            <a:graphicFrameLocks noGrp="1"/>
          </p:cNvGraphicFramePr>
          <p:nvPr>
            <p:extLst>
              <p:ext uri="{D42A27DB-BD31-4B8C-83A1-F6EECF244321}">
                <p14:modId xmlns:p14="http://schemas.microsoft.com/office/powerpoint/2010/main" val="3452450819"/>
              </p:ext>
            </p:extLst>
          </p:nvPr>
        </p:nvGraphicFramePr>
        <p:xfrm>
          <a:off x="1651000" y="1227666"/>
          <a:ext cx="6892496" cy="1920240"/>
        </p:xfrm>
        <a:graphic>
          <a:graphicData uri="http://schemas.openxmlformats.org/drawingml/2006/table">
            <a:tbl>
              <a:tblPr bandRow="1">
                <a:tableStyleId>{5C22544A-7EE6-4342-B048-85BDC9FD1C3A}</a:tableStyleId>
              </a:tblPr>
              <a:tblGrid>
                <a:gridCol w="1244600">
                  <a:extLst>
                    <a:ext uri="{9D8B030D-6E8A-4147-A177-3AD203B41FA5}">
                      <a16:colId xmlns:a16="http://schemas.microsoft.com/office/drawing/2014/main" val="3078884834"/>
                    </a:ext>
                  </a:extLst>
                </a:gridCol>
                <a:gridCol w="2465646">
                  <a:extLst>
                    <a:ext uri="{9D8B030D-6E8A-4147-A177-3AD203B41FA5}">
                      <a16:colId xmlns:a16="http://schemas.microsoft.com/office/drawing/2014/main" val="978420561"/>
                    </a:ext>
                  </a:extLst>
                </a:gridCol>
                <a:gridCol w="3182250">
                  <a:extLst>
                    <a:ext uri="{9D8B030D-6E8A-4147-A177-3AD203B41FA5}">
                      <a16:colId xmlns:a16="http://schemas.microsoft.com/office/drawing/2014/main" val="259105307"/>
                    </a:ext>
                  </a:extLst>
                </a:gridCol>
              </a:tblGrid>
              <a:tr h="370840">
                <a:tc>
                  <a:txBody>
                    <a:bodyPr/>
                    <a:lstStyle/>
                    <a:p>
                      <a:r>
                        <a:rPr lang="es-PE" sz="2400" b="1" dirty="0"/>
                        <a:t>1</a:t>
                      </a:r>
                    </a:p>
                    <a:p>
                      <a:r>
                        <a:rPr lang="es-PE" sz="2400" b="1" dirty="0"/>
                        <a:t>PASO</a:t>
                      </a:r>
                    </a:p>
                  </a:txBody>
                  <a:tcPr/>
                </a:tc>
                <a:tc>
                  <a:txBody>
                    <a:bodyPr/>
                    <a:lstStyle/>
                    <a:p>
                      <a:r>
                        <a:rPr lang="es-PE" sz="2400" b="1" dirty="0"/>
                        <a:t>Identificar</a:t>
                      </a:r>
                      <a:r>
                        <a:rPr lang="es-PE" sz="2400" b="1" baseline="0" dirty="0"/>
                        <a:t> </a:t>
                      </a:r>
                    </a:p>
                    <a:p>
                      <a:r>
                        <a:rPr lang="es-PE" sz="2400" b="1" baseline="0" dirty="0"/>
                        <a:t>el contrato</a:t>
                      </a:r>
                    </a:p>
                    <a:p>
                      <a:endParaRPr lang="es-PE" sz="2400" b="1" baseline="0" dirty="0"/>
                    </a:p>
                    <a:p>
                      <a:endParaRPr lang="es-PE" sz="2400" b="1" baseline="0" dirty="0"/>
                    </a:p>
                    <a:p>
                      <a:endParaRPr lang="es-PE" sz="2400" b="1" dirty="0"/>
                    </a:p>
                  </a:txBody>
                  <a:tcPr/>
                </a:tc>
                <a:tc>
                  <a:txBody>
                    <a:bodyPr/>
                    <a:lstStyle/>
                    <a:p>
                      <a:endParaRPr lang="es-PE" dirty="0"/>
                    </a:p>
                  </a:txBody>
                  <a:tcPr/>
                </a:tc>
                <a:extLst>
                  <a:ext uri="{0D108BD9-81ED-4DB2-BD59-A6C34878D82A}">
                    <a16:rowId xmlns:a16="http://schemas.microsoft.com/office/drawing/2014/main" val="176343117"/>
                  </a:ext>
                </a:extLst>
              </a:tr>
            </a:tbl>
          </a:graphicData>
        </a:graphic>
      </p:graphicFrame>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755" y="1303866"/>
            <a:ext cx="3159491" cy="1760758"/>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2617666124"/>
              </p:ext>
            </p:extLst>
          </p:nvPr>
        </p:nvGraphicFramePr>
        <p:xfrm>
          <a:off x="1650999" y="3532716"/>
          <a:ext cx="4153951" cy="2286000"/>
        </p:xfrm>
        <a:graphic>
          <a:graphicData uri="http://schemas.openxmlformats.org/drawingml/2006/table">
            <a:tbl>
              <a:tblPr bandRow="1">
                <a:tableStyleId>{5C22544A-7EE6-4342-B048-85BDC9FD1C3A}</a:tableStyleId>
              </a:tblPr>
              <a:tblGrid>
                <a:gridCol w="1393441">
                  <a:extLst>
                    <a:ext uri="{9D8B030D-6E8A-4147-A177-3AD203B41FA5}">
                      <a16:colId xmlns:a16="http://schemas.microsoft.com/office/drawing/2014/main" val="3078884834"/>
                    </a:ext>
                  </a:extLst>
                </a:gridCol>
                <a:gridCol w="2760510">
                  <a:extLst>
                    <a:ext uri="{9D8B030D-6E8A-4147-A177-3AD203B41FA5}">
                      <a16:colId xmlns:a16="http://schemas.microsoft.com/office/drawing/2014/main" val="978420561"/>
                    </a:ext>
                  </a:extLst>
                </a:gridCol>
              </a:tblGrid>
              <a:tr h="370840">
                <a:tc>
                  <a:txBody>
                    <a:bodyPr/>
                    <a:lstStyle/>
                    <a:p>
                      <a:r>
                        <a:rPr lang="es-PE" sz="2400" b="1" dirty="0"/>
                        <a:t>2</a:t>
                      </a:r>
                    </a:p>
                    <a:p>
                      <a:r>
                        <a:rPr lang="es-PE" sz="2400" b="1" dirty="0"/>
                        <a:t>PASO</a:t>
                      </a:r>
                    </a:p>
                  </a:txBody>
                  <a:tcPr/>
                </a:tc>
                <a:tc>
                  <a:txBody>
                    <a:bodyPr/>
                    <a:lstStyle/>
                    <a:p>
                      <a:r>
                        <a:rPr lang="es-PE" sz="2400" b="1" dirty="0"/>
                        <a:t>Identificar</a:t>
                      </a:r>
                      <a:r>
                        <a:rPr lang="es-PE" sz="2400" b="1" baseline="0" dirty="0"/>
                        <a:t> </a:t>
                      </a:r>
                    </a:p>
                    <a:p>
                      <a:r>
                        <a:rPr lang="es-PE" sz="2400" b="1" baseline="0" dirty="0"/>
                        <a:t>Las Obligaciones de Desempeño</a:t>
                      </a:r>
                    </a:p>
                    <a:p>
                      <a:endParaRPr lang="es-PE" sz="2400" b="1" baseline="0" dirty="0"/>
                    </a:p>
                    <a:p>
                      <a:endParaRPr lang="es-PE" sz="2400" b="1" baseline="0" dirty="0"/>
                    </a:p>
                    <a:p>
                      <a:endParaRPr lang="es-PE" sz="2400" b="1" dirty="0"/>
                    </a:p>
                  </a:txBody>
                  <a:tcPr/>
                </a:tc>
                <a:extLst>
                  <a:ext uri="{0D108BD9-81ED-4DB2-BD59-A6C34878D82A}">
                    <a16:rowId xmlns:a16="http://schemas.microsoft.com/office/drawing/2014/main" val="176343117"/>
                  </a:ext>
                </a:extLst>
              </a:tr>
            </a:tbl>
          </a:graphicData>
        </a:graphic>
      </p:graphicFrame>
      <p:pic>
        <p:nvPicPr>
          <p:cNvPr id="12" name="Imagen 11"/>
          <p:cNvPicPr>
            <a:picLocks noChangeAspect="1"/>
          </p:cNvPicPr>
          <p:nvPr/>
        </p:nvPicPr>
        <p:blipFill>
          <a:blip r:embed="rId3"/>
          <a:stretch>
            <a:fillRect/>
          </a:stretch>
        </p:blipFill>
        <p:spPr>
          <a:xfrm>
            <a:off x="5804951" y="3532717"/>
            <a:ext cx="2272249" cy="2286000"/>
          </a:xfrm>
          <a:prstGeom prst="rect">
            <a:avLst/>
          </a:prstGeom>
        </p:spPr>
      </p:pic>
    </p:spTree>
    <p:extLst>
      <p:ext uri="{BB962C8B-B14F-4D97-AF65-F5344CB8AC3E}">
        <p14:creationId xmlns:p14="http://schemas.microsoft.com/office/powerpoint/2010/main" val="38294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graphicFrame>
        <p:nvGraphicFramePr>
          <p:cNvPr id="8" name="Tabla 7"/>
          <p:cNvGraphicFramePr>
            <a:graphicFrameLocks noGrp="1"/>
          </p:cNvGraphicFramePr>
          <p:nvPr>
            <p:extLst>
              <p:ext uri="{D42A27DB-BD31-4B8C-83A1-F6EECF244321}">
                <p14:modId xmlns:p14="http://schemas.microsoft.com/office/powerpoint/2010/main" val="3136977312"/>
              </p:ext>
            </p:extLst>
          </p:nvPr>
        </p:nvGraphicFramePr>
        <p:xfrm>
          <a:off x="1651000" y="1227666"/>
          <a:ext cx="6892496" cy="1920240"/>
        </p:xfrm>
        <a:graphic>
          <a:graphicData uri="http://schemas.openxmlformats.org/drawingml/2006/table">
            <a:tbl>
              <a:tblPr bandRow="1">
                <a:tableStyleId>{5C22544A-7EE6-4342-B048-85BDC9FD1C3A}</a:tableStyleId>
              </a:tblPr>
              <a:tblGrid>
                <a:gridCol w="1244600">
                  <a:extLst>
                    <a:ext uri="{9D8B030D-6E8A-4147-A177-3AD203B41FA5}">
                      <a16:colId xmlns:a16="http://schemas.microsoft.com/office/drawing/2014/main" val="3078884834"/>
                    </a:ext>
                  </a:extLst>
                </a:gridCol>
                <a:gridCol w="2465646">
                  <a:extLst>
                    <a:ext uri="{9D8B030D-6E8A-4147-A177-3AD203B41FA5}">
                      <a16:colId xmlns:a16="http://schemas.microsoft.com/office/drawing/2014/main" val="978420561"/>
                    </a:ext>
                  </a:extLst>
                </a:gridCol>
                <a:gridCol w="3182250">
                  <a:extLst>
                    <a:ext uri="{9D8B030D-6E8A-4147-A177-3AD203B41FA5}">
                      <a16:colId xmlns:a16="http://schemas.microsoft.com/office/drawing/2014/main" val="259105307"/>
                    </a:ext>
                  </a:extLst>
                </a:gridCol>
              </a:tblGrid>
              <a:tr h="370840">
                <a:tc>
                  <a:txBody>
                    <a:bodyPr/>
                    <a:lstStyle/>
                    <a:p>
                      <a:r>
                        <a:rPr lang="es-PE" sz="2400" b="1" dirty="0"/>
                        <a:t>3</a:t>
                      </a:r>
                    </a:p>
                    <a:p>
                      <a:r>
                        <a:rPr lang="es-PE" sz="2400" b="1" dirty="0"/>
                        <a:t>PASO</a:t>
                      </a:r>
                    </a:p>
                  </a:txBody>
                  <a:tcPr/>
                </a:tc>
                <a:tc>
                  <a:txBody>
                    <a:bodyPr/>
                    <a:lstStyle/>
                    <a:p>
                      <a:r>
                        <a:rPr lang="es-PE" sz="2400" b="1" baseline="0" dirty="0"/>
                        <a:t>Identificar el Precio del Contrato</a:t>
                      </a:r>
                    </a:p>
                    <a:p>
                      <a:endParaRPr lang="es-PE" sz="2400" b="1" baseline="0" dirty="0"/>
                    </a:p>
                    <a:p>
                      <a:endParaRPr lang="es-PE" sz="2400" b="1" dirty="0"/>
                    </a:p>
                  </a:txBody>
                  <a:tcPr/>
                </a:tc>
                <a:tc>
                  <a:txBody>
                    <a:bodyPr/>
                    <a:lstStyle/>
                    <a:p>
                      <a:pPr algn="ctr"/>
                      <a:r>
                        <a:rPr lang="es-PE" sz="3600" b="1" dirty="0"/>
                        <a:t>S/200</a:t>
                      </a:r>
                    </a:p>
                    <a:p>
                      <a:pPr algn="ctr"/>
                      <a:r>
                        <a:rPr lang="es-PE" sz="3600" b="1" dirty="0"/>
                        <a:t>(S/50 X 4)</a:t>
                      </a:r>
                    </a:p>
                  </a:txBody>
                  <a:tcPr/>
                </a:tc>
                <a:extLst>
                  <a:ext uri="{0D108BD9-81ED-4DB2-BD59-A6C34878D82A}">
                    <a16:rowId xmlns:a16="http://schemas.microsoft.com/office/drawing/2014/main" val="176343117"/>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193384085"/>
              </p:ext>
            </p:extLst>
          </p:nvPr>
        </p:nvGraphicFramePr>
        <p:xfrm>
          <a:off x="1212849" y="3532716"/>
          <a:ext cx="4153951" cy="2651760"/>
        </p:xfrm>
        <a:graphic>
          <a:graphicData uri="http://schemas.openxmlformats.org/drawingml/2006/table">
            <a:tbl>
              <a:tblPr bandRow="1">
                <a:tableStyleId>{5C22544A-7EE6-4342-B048-85BDC9FD1C3A}</a:tableStyleId>
              </a:tblPr>
              <a:tblGrid>
                <a:gridCol w="1393441">
                  <a:extLst>
                    <a:ext uri="{9D8B030D-6E8A-4147-A177-3AD203B41FA5}">
                      <a16:colId xmlns:a16="http://schemas.microsoft.com/office/drawing/2014/main" val="3078884834"/>
                    </a:ext>
                  </a:extLst>
                </a:gridCol>
                <a:gridCol w="2760510">
                  <a:extLst>
                    <a:ext uri="{9D8B030D-6E8A-4147-A177-3AD203B41FA5}">
                      <a16:colId xmlns:a16="http://schemas.microsoft.com/office/drawing/2014/main" val="978420561"/>
                    </a:ext>
                  </a:extLst>
                </a:gridCol>
              </a:tblGrid>
              <a:tr h="370840">
                <a:tc>
                  <a:txBody>
                    <a:bodyPr/>
                    <a:lstStyle/>
                    <a:p>
                      <a:r>
                        <a:rPr lang="es-PE" sz="2400" b="1" dirty="0"/>
                        <a:t>4</a:t>
                      </a:r>
                    </a:p>
                    <a:p>
                      <a:r>
                        <a:rPr lang="es-PE" sz="2400" b="1" dirty="0"/>
                        <a:t>PASO</a:t>
                      </a:r>
                    </a:p>
                  </a:txBody>
                  <a:tcPr/>
                </a:tc>
                <a:tc>
                  <a:txBody>
                    <a:bodyPr/>
                    <a:lstStyle/>
                    <a:p>
                      <a:r>
                        <a:rPr lang="es-PE" sz="2400" b="1" dirty="0"/>
                        <a:t>Distribuir el Precio del contrato entre las Obligaciones</a:t>
                      </a:r>
                      <a:r>
                        <a:rPr lang="es-PE" sz="2400" b="1" baseline="0" dirty="0"/>
                        <a:t> de Desempeño</a:t>
                      </a:r>
                    </a:p>
                    <a:p>
                      <a:endParaRPr lang="es-PE" sz="2400" b="1" baseline="0" dirty="0"/>
                    </a:p>
                    <a:p>
                      <a:endParaRPr lang="es-PE" sz="2400" b="1" baseline="0" dirty="0"/>
                    </a:p>
                    <a:p>
                      <a:endParaRPr lang="es-PE" sz="2400" b="1" dirty="0"/>
                    </a:p>
                  </a:txBody>
                  <a:tcPr/>
                </a:tc>
                <a:extLst>
                  <a:ext uri="{0D108BD9-81ED-4DB2-BD59-A6C34878D82A}">
                    <a16:rowId xmlns:a16="http://schemas.microsoft.com/office/drawing/2014/main" val="176343117"/>
                  </a:ext>
                </a:extLst>
              </a:tr>
            </a:tbl>
          </a:graphicData>
        </a:graphic>
      </p:graphicFrame>
      <p:pic>
        <p:nvPicPr>
          <p:cNvPr id="3" name="Imagen 2"/>
          <p:cNvPicPr>
            <a:picLocks noChangeAspect="1"/>
          </p:cNvPicPr>
          <p:nvPr/>
        </p:nvPicPr>
        <p:blipFill>
          <a:blip r:embed="rId2"/>
          <a:stretch>
            <a:fillRect/>
          </a:stretch>
        </p:blipFill>
        <p:spPr>
          <a:xfrm>
            <a:off x="5366800" y="3532716"/>
            <a:ext cx="3938244" cy="2651760"/>
          </a:xfrm>
          <a:prstGeom prst="rect">
            <a:avLst/>
          </a:prstGeom>
        </p:spPr>
      </p:pic>
    </p:spTree>
    <p:extLst>
      <p:ext uri="{BB962C8B-B14F-4D97-AF65-F5344CB8AC3E}">
        <p14:creationId xmlns:p14="http://schemas.microsoft.com/office/powerpoint/2010/main" val="13544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graphicFrame>
        <p:nvGraphicFramePr>
          <p:cNvPr id="10" name="Tabla 9"/>
          <p:cNvGraphicFramePr>
            <a:graphicFrameLocks noGrp="1"/>
          </p:cNvGraphicFramePr>
          <p:nvPr>
            <p:extLst>
              <p:ext uri="{D42A27DB-BD31-4B8C-83A1-F6EECF244321}">
                <p14:modId xmlns:p14="http://schemas.microsoft.com/office/powerpoint/2010/main" val="1263250948"/>
              </p:ext>
            </p:extLst>
          </p:nvPr>
        </p:nvGraphicFramePr>
        <p:xfrm>
          <a:off x="844549" y="555298"/>
          <a:ext cx="8216901" cy="822960"/>
        </p:xfrm>
        <a:graphic>
          <a:graphicData uri="http://schemas.openxmlformats.org/drawingml/2006/table">
            <a:tbl>
              <a:tblPr bandRow="1">
                <a:tableStyleId>{5C22544A-7EE6-4342-B048-85BDC9FD1C3A}</a:tableStyleId>
              </a:tblPr>
              <a:tblGrid>
                <a:gridCol w="1157178">
                  <a:extLst>
                    <a:ext uri="{9D8B030D-6E8A-4147-A177-3AD203B41FA5}">
                      <a16:colId xmlns:a16="http://schemas.microsoft.com/office/drawing/2014/main" val="3078884834"/>
                    </a:ext>
                  </a:extLst>
                </a:gridCol>
                <a:gridCol w="7059723">
                  <a:extLst>
                    <a:ext uri="{9D8B030D-6E8A-4147-A177-3AD203B41FA5}">
                      <a16:colId xmlns:a16="http://schemas.microsoft.com/office/drawing/2014/main" val="978420561"/>
                    </a:ext>
                  </a:extLst>
                </a:gridCol>
              </a:tblGrid>
              <a:tr h="370840">
                <a:tc>
                  <a:txBody>
                    <a:bodyPr/>
                    <a:lstStyle/>
                    <a:p>
                      <a:r>
                        <a:rPr lang="es-PE" sz="2400" b="1" dirty="0"/>
                        <a:t>5</a:t>
                      </a:r>
                    </a:p>
                    <a:p>
                      <a:r>
                        <a:rPr lang="es-PE" sz="2400" b="1" dirty="0"/>
                        <a:t>PASO</a:t>
                      </a:r>
                    </a:p>
                  </a:txBody>
                  <a:tcPr/>
                </a:tc>
                <a:tc>
                  <a:txBody>
                    <a:bodyPr/>
                    <a:lstStyle/>
                    <a:p>
                      <a:r>
                        <a:rPr lang="es-PE" sz="2400" b="1" dirty="0"/>
                        <a:t>Reconoce</a:t>
                      </a:r>
                      <a:r>
                        <a:rPr lang="es-PE" sz="2400" b="1" baseline="0" dirty="0"/>
                        <a:t>  el Ingreso a medida que satisfagas la obligación de desempeño.</a:t>
                      </a:r>
                      <a:endParaRPr lang="es-PE" sz="2400" b="1" dirty="0"/>
                    </a:p>
                  </a:txBody>
                  <a:tcPr/>
                </a:tc>
                <a:extLst>
                  <a:ext uri="{0D108BD9-81ED-4DB2-BD59-A6C34878D82A}">
                    <a16:rowId xmlns:a16="http://schemas.microsoft.com/office/drawing/2014/main" val="176343117"/>
                  </a:ext>
                </a:extLst>
              </a:tr>
            </a:tbl>
          </a:graphicData>
        </a:graphic>
      </p:graphicFrame>
      <p:graphicFrame>
        <p:nvGraphicFramePr>
          <p:cNvPr id="3" name="Tabla 2">
            <a:extLst>
              <a:ext uri="{FF2B5EF4-FFF2-40B4-BE49-F238E27FC236}">
                <a16:creationId xmlns:a16="http://schemas.microsoft.com/office/drawing/2014/main" id="{5BDB82E0-3E01-869F-AD2C-F21D1100CED9}"/>
              </a:ext>
            </a:extLst>
          </p:cNvPr>
          <p:cNvGraphicFramePr>
            <a:graphicFrameLocks noGrp="1"/>
          </p:cNvGraphicFramePr>
          <p:nvPr>
            <p:extLst>
              <p:ext uri="{D42A27DB-BD31-4B8C-83A1-F6EECF244321}">
                <p14:modId xmlns:p14="http://schemas.microsoft.com/office/powerpoint/2010/main" val="363033026"/>
              </p:ext>
            </p:extLst>
          </p:nvPr>
        </p:nvGraphicFramePr>
        <p:xfrm>
          <a:off x="545911" y="1758435"/>
          <a:ext cx="3587464" cy="4358640"/>
        </p:xfrm>
        <a:graphic>
          <a:graphicData uri="http://schemas.openxmlformats.org/drawingml/2006/table">
            <a:tbl>
              <a:tblPr firstRow="1" bandRow="1">
                <a:tableStyleId>{5C22544A-7EE6-4342-B048-85BDC9FD1C3A}</a:tableStyleId>
              </a:tblPr>
              <a:tblGrid>
                <a:gridCol w="2292823">
                  <a:extLst>
                    <a:ext uri="{9D8B030D-6E8A-4147-A177-3AD203B41FA5}">
                      <a16:colId xmlns:a16="http://schemas.microsoft.com/office/drawing/2014/main" val="1478708021"/>
                    </a:ext>
                  </a:extLst>
                </a:gridCol>
                <a:gridCol w="600502">
                  <a:extLst>
                    <a:ext uri="{9D8B030D-6E8A-4147-A177-3AD203B41FA5}">
                      <a16:colId xmlns:a16="http://schemas.microsoft.com/office/drawing/2014/main" val="2314441454"/>
                    </a:ext>
                  </a:extLst>
                </a:gridCol>
                <a:gridCol w="694139">
                  <a:extLst>
                    <a:ext uri="{9D8B030D-6E8A-4147-A177-3AD203B41FA5}">
                      <a16:colId xmlns:a16="http://schemas.microsoft.com/office/drawing/2014/main" val="2950445265"/>
                    </a:ext>
                  </a:extLst>
                </a:gridCol>
              </a:tblGrid>
              <a:tr h="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3035948990"/>
                  </a:ext>
                </a:extLst>
              </a:tr>
              <a:tr h="0">
                <a:tc>
                  <a:txBody>
                    <a:bodyPr/>
                    <a:lstStyle/>
                    <a:p>
                      <a:r>
                        <a:rPr lang="es-PE" sz="1600" dirty="0"/>
                        <a:t>Efectivo</a:t>
                      </a:r>
                    </a:p>
                  </a:txBody>
                  <a:tcPr/>
                </a:tc>
                <a:tc>
                  <a:txBody>
                    <a:bodyPr/>
                    <a:lstStyle/>
                    <a:p>
                      <a:pPr algn="r"/>
                      <a:r>
                        <a:rPr lang="es-PE" sz="1600" dirty="0"/>
                        <a:t>50</a:t>
                      </a:r>
                    </a:p>
                  </a:txBody>
                  <a:tcPr/>
                </a:tc>
                <a:tc>
                  <a:txBody>
                    <a:bodyPr/>
                    <a:lstStyle/>
                    <a:p>
                      <a:pPr algn="r"/>
                      <a:endParaRPr lang="es-PE" sz="1600" dirty="0"/>
                    </a:p>
                  </a:txBody>
                  <a:tcPr/>
                </a:tc>
                <a:extLst>
                  <a:ext uri="{0D108BD9-81ED-4DB2-BD59-A6C34878D82A}">
                    <a16:rowId xmlns:a16="http://schemas.microsoft.com/office/drawing/2014/main" val="452611350"/>
                  </a:ext>
                </a:extLst>
              </a:tr>
              <a:tr h="0">
                <a:tc>
                  <a:txBody>
                    <a:bodyPr/>
                    <a:lstStyle/>
                    <a:p>
                      <a:r>
                        <a:rPr lang="es-PE" sz="1600" dirty="0"/>
                        <a:t>Ingresos (venta)</a:t>
                      </a:r>
                    </a:p>
                  </a:txBody>
                  <a:tcPr/>
                </a:tc>
                <a:tc>
                  <a:txBody>
                    <a:bodyPr/>
                    <a:lstStyle/>
                    <a:p>
                      <a:pPr algn="r"/>
                      <a:endParaRPr lang="es-PE" sz="1600" dirty="0"/>
                    </a:p>
                  </a:txBody>
                  <a:tcPr/>
                </a:tc>
                <a:tc>
                  <a:txBody>
                    <a:bodyPr/>
                    <a:lstStyle/>
                    <a:p>
                      <a:pPr algn="r"/>
                      <a:r>
                        <a:rPr lang="es-PE" sz="1600" dirty="0"/>
                        <a:t>40</a:t>
                      </a:r>
                    </a:p>
                  </a:txBody>
                  <a:tcPr/>
                </a:tc>
                <a:extLst>
                  <a:ext uri="{0D108BD9-81ED-4DB2-BD59-A6C34878D82A}">
                    <a16:rowId xmlns:a16="http://schemas.microsoft.com/office/drawing/2014/main" val="1609752372"/>
                  </a:ext>
                </a:extLst>
              </a:tr>
              <a:tr h="0">
                <a:tc>
                  <a:txBody>
                    <a:bodyPr/>
                    <a:lstStyle/>
                    <a:p>
                      <a:r>
                        <a:rPr lang="es-PE" sz="1600" dirty="0"/>
                        <a:t>Anticipo de clientes</a:t>
                      </a:r>
                    </a:p>
                  </a:txBody>
                  <a:tcPr/>
                </a:tc>
                <a:tc>
                  <a:txBody>
                    <a:bodyPr/>
                    <a:lstStyle/>
                    <a:p>
                      <a:pPr algn="r"/>
                      <a:endParaRPr lang="es-PE" sz="1600" dirty="0"/>
                    </a:p>
                  </a:txBody>
                  <a:tcPr/>
                </a:tc>
                <a:tc>
                  <a:txBody>
                    <a:bodyPr/>
                    <a:lstStyle/>
                    <a:p>
                      <a:pPr algn="r"/>
                      <a:r>
                        <a:rPr lang="es-PE" sz="1600" dirty="0"/>
                        <a:t>10</a:t>
                      </a:r>
                    </a:p>
                  </a:txBody>
                  <a:tcPr/>
                </a:tc>
                <a:extLst>
                  <a:ext uri="{0D108BD9-81ED-4DB2-BD59-A6C34878D82A}">
                    <a16:rowId xmlns:a16="http://schemas.microsoft.com/office/drawing/2014/main" val="2084169170"/>
                  </a:ext>
                </a:extLst>
              </a:tr>
              <a:tr h="0">
                <a:tc>
                  <a:txBody>
                    <a:bodyPr/>
                    <a:lstStyle/>
                    <a:p>
                      <a:r>
                        <a:rPr lang="es-PE" sz="1600" dirty="0"/>
                        <a:t>Efectivo</a:t>
                      </a:r>
                    </a:p>
                  </a:txBody>
                  <a:tcPr>
                    <a:solidFill>
                      <a:schemeClr val="bg2">
                        <a:lumMod val="90000"/>
                      </a:schemeClr>
                    </a:solidFill>
                  </a:tcPr>
                </a:tc>
                <a:tc>
                  <a:txBody>
                    <a:bodyPr/>
                    <a:lstStyle/>
                    <a:p>
                      <a:pPr algn="r"/>
                      <a:r>
                        <a:rPr lang="es-PE" sz="1600" dirty="0"/>
                        <a:t>50</a:t>
                      </a:r>
                    </a:p>
                  </a:txBody>
                  <a:tcPr>
                    <a:solidFill>
                      <a:schemeClr val="bg2">
                        <a:lumMod val="90000"/>
                      </a:schemeClr>
                    </a:solidFill>
                  </a:tcPr>
                </a:tc>
                <a:tc>
                  <a:txBody>
                    <a:bodyPr/>
                    <a:lstStyle/>
                    <a:p>
                      <a:pPr algn="r"/>
                      <a:endParaRPr lang="es-PE" sz="1600" dirty="0"/>
                    </a:p>
                  </a:txBody>
                  <a:tcPr>
                    <a:solidFill>
                      <a:schemeClr val="bg2">
                        <a:lumMod val="90000"/>
                      </a:schemeClr>
                    </a:solidFill>
                  </a:tcPr>
                </a:tc>
                <a:extLst>
                  <a:ext uri="{0D108BD9-81ED-4DB2-BD59-A6C34878D82A}">
                    <a16:rowId xmlns:a16="http://schemas.microsoft.com/office/drawing/2014/main" val="1250024156"/>
                  </a:ext>
                </a:extLst>
              </a:tr>
              <a:tr h="0">
                <a:tc>
                  <a:txBody>
                    <a:bodyPr/>
                    <a:lstStyle/>
                    <a:p>
                      <a:r>
                        <a:rPr lang="es-PE" sz="1600" dirty="0"/>
                        <a:t>Ingresos (venta)</a:t>
                      </a:r>
                    </a:p>
                  </a:txBody>
                  <a:tcPr>
                    <a:solidFill>
                      <a:schemeClr val="bg2">
                        <a:lumMod val="90000"/>
                      </a:schemeClr>
                    </a:solidFill>
                  </a:tcPr>
                </a:tc>
                <a:tc>
                  <a:txBody>
                    <a:bodyPr/>
                    <a:lstStyle/>
                    <a:p>
                      <a:pPr algn="r"/>
                      <a:endParaRPr lang="es-PE" sz="1600" dirty="0"/>
                    </a:p>
                  </a:txBody>
                  <a:tcPr>
                    <a:solidFill>
                      <a:schemeClr val="bg2">
                        <a:lumMod val="90000"/>
                      </a:schemeClr>
                    </a:solidFill>
                  </a:tcPr>
                </a:tc>
                <a:tc>
                  <a:txBody>
                    <a:bodyPr/>
                    <a:lstStyle/>
                    <a:p>
                      <a:pPr algn="r"/>
                      <a:r>
                        <a:rPr lang="es-PE" sz="1600" dirty="0"/>
                        <a:t>40</a:t>
                      </a:r>
                    </a:p>
                  </a:txBody>
                  <a:tcPr>
                    <a:solidFill>
                      <a:schemeClr val="bg2">
                        <a:lumMod val="90000"/>
                      </a:schemeClr>
                    </a:solidFill>
                  </a:tcPr>
                </a:tc>
                <a:extLst>
                  <a:ext uri="{0D108BD9-81ED-4DB2-BD59-A6C34878D82A}">
                    <a16:rowId xmlns:a16="http://schemas.microsoft.com/office/drawing/2014/main" val="1359330350"/>
                  </a:ext>
                </a:extLst>
              </a:tr>
              <a:tr h="0">
                <a:tc>
                  <a:txBody>
                    <a:bodyPr/>
                    <a:lstStyle/>
                    <a:p>
                      <a:r>
                        <a:rPr lang="es-PE" sz="1600" dirty="0"/>
                        <a:t>Anticipo de clientes</a:t>
                      </a:r>
                    </a:p>
                  </a:txBody>
                  <a:tcPr>
                    <a:solidFill>
                      <a:schemeClr val="bg2">
                        <a:lumMod val="90000"/>
                      </a:schemeClr>
                    </a:solidFill>
                  </a:tcPr>
                </a:tc>
                <a:tc>
                  <a:txBody>
                    <a:bodyPr/>
                    <a:lstStyle/>
                    <a:p>
                      <a:pPr algn="r"/>
                      <a:endParaRPr lang="es-PE" sz="1600" dirty="0"/>
                    </a:p>
                  </a:txBody>
                  <a:tcPr>
                    <a:solidFill>
                      <a:schemeClr val="bg2">
                        <a:lumMod val="90000"/>
                      </a:schemeClr>
                    </a:solidFill>
                  </a:tcPr>
                </a:tc>
                <a:tc>
                  <a:txBody>
                    <a:bodyPr/>
                    <a:lstStyle/>
                    <a:p>
                      <a:pPr algn="r"/>
                      <a:r>
                        <a:rPr lang="es-PE" sz="1600" dirty="0"/>
                        <a:t>10</a:t>
                      </a:r>
                    </a:p>
                  </a:txBody>
                  <a:tcPr>
                    <a:solidFill>
                      <a:schemeClr val="bg2">
                        <a:lumMod val="90000"/>
                      </a:schemeClr>
                    </a:solidFill>
                  </a:tcPr>
                </a:tc>
                <a:extLst>
                  <a:ext uri="{0D108BD9-81ED-4DB2-BD59-A6C34878D82A}">
                    <a16:rowId xmlns:a16="http://schemas.microsoft.com/office/drawing/2014/main" val="1188038145"/>
                  </a:ext>
                </a:extLst>
              </a:tr>
              <a:tr h="0">
                <a:tc>
                  <a:txBody>
                    <a:bodyPr/>
                    <a:lstStyle/>
                    <a:p>
                      <a:r>
                        <a:rPr lang="es-PE" sz="1600" dirty="0"/>
                        <a:t>Efectivo</a:t>
                      </a:r>
                    </a:p>
                  </a:txBody>
                  <a:tcPr/>
                </a:tc>
                <a:tc>
                  <a:txBody>
                    <a:bodyPr/>
                    <a:lstStyle/>
                    <a:p>
                      <a:pPr algn="r"/>
                      <a:r>
                        <a:rPr lang="es-PE" sz="1600" dirty="0"/>
                        <a:t>50</a:t>
                      </a:r>
                    </a:p>
                  </a:txBody>
                  <a:tcPr/>
                </a:tc>
                <a:tc>
                  <a:txBody>
                    <a:bodyPr/>
                    <a:lstStyle/>
                    <a:p>
                      <a:pPr algn="r"/>
                      <a:endParaRPr lang="es-PE" sz="1600" dirty="0"/>
                    </a:p>
                  </a:txBody>
                  <a:tcPr/>
                </a:tc>
                <a:extLst>
                  <a:ext uri="{0D108BD9-81ED-4DB2-BD59-A6C34878D82A}">
                    <a16:rowId xmlns:a16="http://schemas.microsoft.com/office/drawing/2014/main" val="204262640"/>
                  </a:ext>
                </a:extLst>
              </a:tr>
              <a:tr h="0">
                <a:tc>
                  <a:txBody>
                    <a:bodyPr/>
                    <a:lstStyle/>
                    <a:p>
                      <a:r>
                        <a:rPr lang="es-PE" sz="1600" dirty="0"/>
                        <a:t>Ingresos (venta)</a:t>
                      </a:r>
                    </a:p>
                  </a:txBody>
                  <a:tcPr/>
                </a:tc>
                <a:tc>
                  <a:txBody>
                    <a:bodyPr/>
                    <a:lstStyle/>
                    <a:p>
                      <a:pPr algn="r"/>
                      <a:endParaRPr lang="es-PE" sz="1600" dirty="0"/>
                    </a:p>
                  </a:txBody>
                  <a:tcPr/>
                </a:tc>
                <a:tc>
                  <a:txBody>
                    <a:bodyPr/>
                    <a:lstStyle/>
                    <a:p>
                      <a:pPr algn="r"/>
                      <a:r>
                        <a:rPr lang="es-PE" sz="1600" dirty="0"/>
                        <a:t>40</a:t>
                      </a:r>
                    </a:p>
                  </a:txBody>
                  <a:tcPr/>
                </a:tc>
                <a:extLst>
                  <a:ext uri="{0D108BD9-81ED-4DB2-BD59-A6C34878D82A}">
                    <a16:rowId xmlns:a16="http://schemas.microsoft.com/office/drawing/2014/main" val="2430810538"/>
                  </a:ext>
                </a:extLst>
              </a:tr>
              <a:tr h="0">
                <a:tc>
                  <a:txBody>
                    <a:bodyPr/>
                    <a:lstStyle/>
                    <a:p>
                      <a:r>
                        <a:rPr lang="es-PE" sz="1600" dirty="0"/>
                        <a:t>Anticipo de clientes</a:t>
                      </a:r>
                    </a:p>
                  </a:txBody>
                  <a:tcPr/>
                </a:tc>
                <a:tc>
                  <a:txBody>
                    <a:bodyPr/>
                    <a:lstStyle/>
                    <a:p>
                      <a:pPr algn="r"/>
                      <a:endParaRPr lang="es-PE" sz="1600" dirty="0"/>
                    </a:p>
                  </a:txBody>
                  <a:tcPr/>
                </a:tc>
                <a:tc>
                  <a:txBody>
                    <a:bodyPr/>
                    <a:lstStyle/>
                    <a:p>
                      <a:pPr algn="r"/>
                      <a:r>
                        <a:rPr lang="es-PE" sz="1600" dirty="0"/>
                        <a:t>10</a:t>
                      </a:r>
                    </a:p>
                  </a:txBody>
                  <a:tcPr/>
                </a:tc>
                <a:extLst>
                  <a:ext uri="{0D108BD9-81ED-4DB2-BD59-A6C34878D82A}">
                    <a16:rowId xmlns:a16="http://schemas.microsoft.com/office/drawing/2014/main" val="29949371"/>
                  </a:ext>
                </a:extLst>
              </a:tr>
              <a:tr h="0">
                <a:tc>
                  <a:txBody>
                    <a:bodyPr/>
                    <a:lstStyle/>
                    <a:p>
                      <a:r>
                        <a:rPr lang="es-PE" sz="1600" dirty="0"/>
                        <a:t>Efectivo</a:t>
                      </a:r>
                    </a:p>
                  </a:txBody>
                  <a:tcPr>
                    <a:solidFill>
                      <a:schemeClr val="bg2">
                        <a:lumMod val="90000"/>
                      </a:schemeClr>
                    </a:solidFill>
                  </a:tcPr>
                </a:tc>
                <a:tc>
                  <a:txBody>
                    <a:bodyPr/>
                    <a:lstStyle/>
                    <a:p>
                      <a:pPr algn="r"/>
                      <a:r>
                        <a:rPr lang="es-PE" sz="1600" dirty="0"/>
                        <a:t>50</a:t>
                      </a:r>
                    </a:p>
                  </a:txBody>
                  <a:tcPr>
                    <a:solidFill>
                      <a:schemeClr val="bg2">
                        <a:lumMod val="90000"/>
                      </a:schemeClr>
                    </a:solidFill>
                  </a:tcPr>
                </a:tc>
                <a:tc>
                  <a:txBody>
                    <a:bodyPr/>
                    <a:lstStyle/>
                    <a:p>
                      <a:pPr algn="r"/>
                      <a:endParaRPr lang="es-PE" sz="1600" dirty="0"/>
                    </a:p>
                  </a:txBody>
                  <a:tcPr>
                    <a:solidFill>
                      <a:schemeClr val="bg2">
                        <a:lumMod val="90000"/>
                      </a:schemeClr>
                    </a:solidFill>
                  </a:tcPr>
                </a:tc>
                <a:extLst>
                  <a:ext uri="{0D108BD9-81ED-4DB2-BD59-A6C34878D82A}">
                    <a16:rowId xmlns:a16="http://schemas.microsoft.com/office/drawing/2014/main" val="3322140467"/>
                  </a:ext>
                </a:extLst>
              </a:tr>
              <a:tr h="0">
                <a:tc>
                  <a:txBody>
                    <a:bodyPr/>
                    <a:lstStyle/>
                    <a:p>
                      <a:r>
                        <a:rPr lang="es-PE" sz="1600" dirty="0"/>
                        <a:t>Ingresos (venta)</a:t>
                      </a:r>
                    </a:p>
                  </a:txBody>
                  <a:tcPr>
                    <a:solidFill>
                      <a:schemeClr val="bg2">
                        <a:lumMod val="90000"/>
                      </a:schemeClr>
                    </a:solidFill>
                  </a:tcPr>
                </a:tc>
                <a:tc>
                  <a:txBody>
                    <a:bodyPr/>
                    <a:lstStyle/>
                    <a:p>
                      <a:pPr algn="r"/>
                      <a:endParaRPr lang="es-PE" sz="1600" dirty="0"/>
                    </a:p>
                  </a:txBody>
                  <a:tcPr>
                    <a:solidFill>
                      <a:schemeClr val="bg2">
                        <a:lumMod val="90000"/>
                      </a:schemeClr>
                    </a:solidFill>
                  </a:tcPr>
                </a:tc>
                <a:tc>
                  <a:txBody>
                    <a:bodyPr/>
                    <a:lstStyle/>
                    <a:p>
                      <a:pPr algn="r"/>
                      <a:r>
                        <a:rPr lang="es-PE" sz="1600" dirty="0"/>
                        <a:t>40</a:t>
                      </a:r>
                    </a:p>
                  </a:txBody>
                  <a:tcPr>
                    <a:solidFill>
                      <a:schemeClr val="bg2">
                        <a:lumMod val="90000"/>
                      </a:schemeClr>
                    </a:solidFill>
                  </a:tcPr>
                </a:tc>
                <a:extLst>
                  <a:ext uri="{0D108BD9-81ED-4DB2-BD59-A6C34878D82A}">
                    <a16:rowId xmlns:a16="http://schemas.microsoft.com/office/drawing/2014/main" val="959783910"/>
                  </a:ext>
                </a:extLst>
              </a:tr>
              <a:tr h="0">
                <a:tc>
                  <a:txBody>
                    <a:bodyPr/>
                    <a:lstStyle/>
                    <a:p>
                      <a:r>
                        <a:rPr lang="es-PE" sz="1600" dirty="0"/>
                        <a:t>Anticipo de clientes</a:t>
                      </a:r>
                    </a:p>
                  </a:txBody>
                  <a:tcPr>
                    <a:solidFill>
                      <a:schemeClr val="bg2">
                        <a:lumMod val="90000"/>
                      </a:schemeClr>
                    </a:solidFill>
                  </a:tcPr>
                </a:tc>
                <a:tc>
                  <a:txBody>
                    <a:bodyPr/>
                    <a:lstStyle/>
                    <a:p>
                      <a:pPr algn="r"/>
                      <a:endParaRPr lang="es-PE" sz="1600" dirty="0"/>
                    </a:p>
                  </a:txBody>
                  <a:tcPr>
                    <a:solidFill>
                      <a:schemeClr val="bg2">
                        <a:lumMod val="90000"/>
                      </a:schemeClr>
                    </a:solidFill>
                  </a:tcPr>
                </a:tc>
                <a:tc>
                  <a:txBody>
                    <a:bodyPr/>
                    <a:lstStyle/>
                    <a:p>
                      <a:pPr algn="r"/>
                      <a:r>
                        <a:rPr lang="es-PE" sz="1600" dirty="0"/>
                        <a:t>10</a:t>
                      </a:r>
                    </a:p>
                  </a:txBody>
                  <a:tcPr>
                    <a:solidFill>
                      <a:schemeClr val="bg2">
                        <a:lumMod val="90000"/>
                      </a:schemeClr>
                    </a:solidFill>
                  </a:tcPr>
                </a:tc>
                <a:extLst>
                  <a:ext uri="{0D108BD9-81ED-4DB2-BD59-A6C34878D82A}">
                    <a16:rowId xmlns:a16="http://schemas.microsoft.com/office/drawing/2014/main" val="2169024034"/>
                  </a:ext>
                </a:extLst>
              </a:tr>
            </a:tbl>
          </a:graphicData>
        </a:graphic>
      </p:graphicFrame>
      <p:sp>
        <p:nvSpPr>
          <p:cNvPr id="8" name="Rectángulo 7">
            <a:extLst>
              <a:ext uri="{FF2B5EF4-FFF2-40B4-BE49-F238E27FC236}">
                <a16:creationId xmlns:a16="http://schemas.microsoft.com/office/drawing/2014/main" id="{EAA47C2B-14C2-DC24-5C94-7475728B7DBA}"/>
              </a:ext>
            </a:extLst>
          </p:cNvPr>
          <p:cNvSpPr/>
          <p:nvPr/>
        </p:nvSpPr>
        <p:spPr>
          <a:xfrm rot="16200000">
            <a:off x="-191508" y="2370415"/>
            <a:ext cx="956223" cy="4640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t>Lavada 1°</a:t>
            </a:r>
          </a:p>
        </p:txBody>
      </p:sp>
      <p:sp>
        <p:nvSpPr>
          <p:cNvPr id="12" name="Rectángulo 11">
            <a:extLst>
              <a:ext uri="{FF2B5EF4-FFF2-40B4-BE49-F238E27FC236}">
                <a16:creationId xmlns:a16="http://schemas.microsoft.com/office/drawing/2014/main" id="{C219857B-FB4B-BAA9-29D6-48BED2EDB741}"/>
              </a:ext>
            </a:extLst>
          </p:cNvPr>
          <p:cNvSpPr/>
          <p:nvPr/>
        </p:nvSpPr>
        <p:spPr>
          <a:xfrm rot="16200000">
            <a:off x="-202884" y="3355332"/>
            <a:ext cx="956224" cy="4640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t>Lavada 2°</a:t>
            </a:r>
          </a:p>
        </p:txBody>
      </p:sp>
      <p:sp>
        <p:nvSpPr>
          <p:cNvPr id="13" name="Rectángulo 12">
            <a:extLst>
              <a:ext uri="{FF2B5EF4-FFF2-40B4-BE49-F238E27FC236}">
                <a16:creationId xmlns:a16="http://schemas.microsoft.com/office/drawing/2014/main" id="{0C6CD5E3-5E85-C929-1C5E-FE091AFBE665}"/>
              </a:ext>
            </a:extLst>
          </p:cNvPr>
          <p:cNvSpPr/>
          <p:nvPr/>
        </p:nvSpPr>
        <p:spPr>
          <a:xfrm rot="16200000">
            <a:off x="-205155" y="4371307"/>
            <a:ext cx="956222" cy="4640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t>Lavada 3°</a:t>
            </a:r>
          </a:p>
        </p:txBody>
      </p:sp>
      <p:sp>
        <p:nvSpPr>
          <p:cNvPr id="14" name="Rectángulo 13">
            <a:extLst>
              <a:ext uri="{FF2B5EF4-FFF2-40B4-BE49-F238E27FC236}">
                <a16:creationId xmlns:a16="http://schemas.microsoft.com/office/drawing/2014/main" id="{DD093540-9663-E975-BA38-8728CC64CBA2}"/>
              </a:ext>
            </a:extLst>
          </p:cNvPr>
          <p:cNvSpPr/>
          <p:nvPr/>
        </p:nvSpPr>
        <p:spPr>
          <a:xfrm rot="16200000">
            <a:off x="-205155" y="5379658"/>
            <a:ext cx="956222" cy="4640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t>Lavada 4°</a:t>
            </a:r>
          </a:p>
        </p:txBody>
      </p:sp>
      <p:graphicFrame>
        <p:nvGraphicFramePr>
          <p:cNvPr id="16" name="Tabla 15">
            <a:extLst>
              <a:ext uri="{FF2B5EF4-FFF2-40B4-BE49-F238E27FC236}">
                <a16:creationId xmlns:a16="http://schemas.microsoft.com/office/drawing/2014/main" id="{766D704F-0F8F-383A-59BB-C736ADFB606C}"/>
              </a:ext>
            </a:extLst>
          </p:cNvPr>
          <p:cNvGraphicFramePr>
            <a:graphicFrameLocks noGrp="1"/>
          </p:cNvGraphicFramePr>
          <p:nvPr>
            <p:extLst>
              <p:ext uri="{D42A27DB-BD31-4B8C-83A1-F6EECF244321}">
                <p14:modId xmlns:p14="http://schemas.microsoft.com/office/powerpoint/2010/main" val="3799138834"/>
              </p:ext>
            </p:extLst>
          </p:nvPr>
        </p:nvGraphicFramePr>
        <p:xfrm>
          <a:off x="5473986" y="3211119"/>
          <a:ext cx="3587464" cy="1005840"/>
        </p:xfrm>
        <a:graphic>
          <a:graphicData uri="http://schemas.openxmlformats.org/drawingml/2006/table">
            <a:tbl>
              <a:tblPr firstRow="1" bandRow="1">
                <a:tableStyleId>{5C22544A-7EE6-4342-B048-85BDC9FD1C3A}</a:tableStyleId>
              </a:tblPr>
              <a:tblGrid>
                <a:gridCol w="2292823">
                  <a:extLst>
                    <a:ext uri="{9D8B030D-6E8A-4147-A177-3AD203B41FA5}">
                      <a16:colId xmlns:a16="http://schemas.microsoft.com/office/drawing/2014/main" val="1478708021"/>
                    </a:ext>
                  </a:extLst>
                </a:gridCol>
                <a:gridCol w="600502">
                  <a:extLst>
                    <a:ext uri="{9D8B030D-6E8A-4147-A177-3AD203B41FA5}">
                      <a16:colId xmlns:a16="http://schemas.microsoft.com/office/drawing/2014/main" val="2314441454"/>
                    </a:ext>
                  </a:extLst>
                </a:gridCol>
                <a:gridCol w="694139">
                  <a:extLst>
                    <a:ext uri="{9D8B030D-6E8A-4147-A177-3AD203B41FA5}">
                      <a16:colId xmlns:a16="http://schemas.microsoft.com/office/drawing/2014/main" val="2950445265"/>
                    </a:ext>
                  </a:extLst>
                </a:gridCol>
              </a:tblGrid>
              <a:tr h="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3035948990"/>
                  </a:ext>
                </a:extLst>
              </a:tr>
              <a:tr h="0">
                <a:tc>
                  <a:txBody>
                    <a:bodyPr/>
                    <a:lstStyle/>
                    <a:p>
                      <a:r>
                        <a:rPr lang="es-PE" sz="1600" dirty="0"/>
                        <a:t>Anticipo de clientes</a:t>
                      </a:r>
                    </a:p>
                  </a:txBody>
                  <a:tcPr/>
                </a:tc>
                <a:tc>
                  <a:txBody>
                    <a:bodyPr/>
                    <a:lstStyle/>
                    <a:p>
                      <a:pPr algn="r"/>
                      <a:r>
                        <a:rPr lang="es-PE" sz="1600" dirty="0"/>
                        <a:t>50</a:t>
                      </a:r>
                    </a:p>
                  </a:txBody>
                  <a:tcPr/>
                </a:tc>
                <a:tc>
                  <a:txBody>
                    <a:bodyPr/>
                    <a:lstStyle/>
                    <a:p>
                      <a:pPr algn="r"/>
                      <a:endParaRPr lang="es-PE" sz="1600" dirty="0"/>
                    </a:p>
                  </a:txBody>
                  <a:tcPr/>
                </a:tc>
                <a:extLst>
                  <a:ext uri="{0D108BD9-81ED-4DB2-BD59-A6C34878D82A}">
                    <a16:rowId xmlns:a16="http://schemas.microsoft.com/office/drawing/2014/main" val="2084169170"/>
                  </a:ext>
                </a:extLst>
              </a:tr>
              <a:tr h="0">
                <a:tc>
                  <a:txBody>
                    <a:bodyPr/>
                    <a:lstStyle/>
                    <a:p>
                      <a:r>
                        <a:rPr lang="es-PE" sz="1600" dirty="0"/>
                        <a:t>Ingresos (venta)</a:t>
                      </a:r>
                    </a:p>
                  </a:txBody>
                  <a:tcPr/>
                </a:tc>
                <a:tc>
                  <a:txBody>
                    <a:bodyPr/>
                    <a:lstStyle/>
                    <a:p>
                      <a:pPr algn="r"/>
                      <a:endParaRPr lang="es-PE" sz="1600" dirty="0"/>
                    </a:p>
                  </a:txBody>
                  <a:tcPr/>
                </a:tc>
                <a:tc>
                  <a:txBody>
                    <a:bodyPr/>
                    <a:lstStyle/>
                    <a:p>
                      <a:pPr algn="r"/>
                      <a:r>
                        <a:rPr lang="es-PE" sz="1600" dirty="0"/>
                        <a:t>50</a:t>
                      </a:r>
                    </a:p>
                  </a:txBody>
                  <a:tcPr/>
                </a:tc>
                <a:extLst>
                  <a:ext uri="{0D108BD9-81ED-4DB2-BD59-A6C34878D82A}">
                    <a16:rowId xmlns:a16="http://schemas.microsoft.com/office/drawing/2014/main" val="839036360"/>
                  </a:ext>
                </a:extLst>
              </a:tr>
            </a:tbl>
          </a:graphicData>
        </a:graphic>
      </p:graphicFrame>
      <p:sp>
        <p:nvSpPr>
          <p:cNvPr id="17" name="Rectángulo 16">
            <a:extLst>
              <a:ext uri="{FF2B5EF4-FFF2-40B4-BE49-F238E27FC236}">
                <a16:creationId xmlns:a16="http://schemas.microsoft.com/office/drawing/2014/main" id="{9645555C-E25C-92DD-0AD1-2366AF5C8A0B}"/>
              </a:ext>
            </a:extLst>
          </p:cNvPr>
          <p:cNvSpPr/>
          <p:nvPr/>
        </p:nvSpPr>
        <p:spPr>
          <a:xfrm rot="16200000">
            <a:off x="4704629" y="3506837"/>
            <a:ext cx="956222" cy="4640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400" dirty="0"/>
              <a:t>Lavada 5°</a:t>
            </a:r>
          </a:p>
        </p:txBody>
      </p:sp>
    </p:spTree>
    <p:extLst>
      <p:ext uri="{BB962C8B-B14F-4D97-AF65-F5344CB8AC3E}">
        <p14:creationId xmlns:p14="http://schemas.microsoft.com/office/powerpoint/2010/main" val="9306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5" y="79529"/>
            <a:ext cx="8461612" cy="461665"/>
          </a:xfrm>
          <a:prstGeom prst="rect">
            <a:avLst/>
          </a:prstGeom>
          <a:solidFill>
            <a:schemeClr val="bg1"/>
          </a:solidFill>
        </p:spPr>
        <p:txBody>
          <a:bodyPr wrap="square" rtlCol="0">
            <a:spAutoFit/>
          </a:bodyPr>
          <a:lstStyle/>
          <a:p>
            <a:r>
              <a:rPr lang="es-PE" sz="2400" b="1" dirty="0">
                <a:solidFill>
                  <a:srgbClr val="002060"/>
                </a:solidFill>
              </a:rPr>
              <a:t>Experiencia N° 6</a:t>
            </a:r>
            <a:r>
              <a:rPr lang="es-PE" sz="2400" b="1" dirty="0">
                <a:solidFill>
                  <a:srgbClr val="0070C0"/>
                </a:solidFill>
              </a:rPr>
              <a:t>:</a:t>
            </a:r>
            <a:r>
              <a:rPr lang="es-PE" dirty="0"/>
              <a:t> </a:t>
            </a:r>
            <a:r>
              <a:rPr lang="es-PE" sz="2000" b="1" dirty="0">
                <a:solidFill>
                  <a:srgbClr val="0070C0"/>
                </a:solidFill>
              </a:rPr>
              <a:t>La quinta es gratis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0" y="1021407"/>
            <a:ext cx="5448300" cy="1587790"/>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03" y="1021407"/>
            <a:ext cx="2321147" cy="17408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03" y="3134727"/>
            <a:ext cx="4572000" cy="1819275"/>
          </a:xfrm>
          <a:prstGeom prst="rect">
            <a:avLst/>
          </a:prstGeom>
        </p:spPr>
      </p:pic>
      <p:pic>
        <p:nvPicPr>
          <p:cNvPr id="13" name="Imagen 12"/>
          <p:cNvPicPr>
            <a:picLocks noChangeAspect="1"/>
          </p:cNvPicPr>
          <p:nvPr/>
        </p:nvPicPr>
        <p:blipFill>
          <a:blip r:embed="rId5"/>
          <a:stretch>
            <a:fillRect/>
          </a:stretch>
        </p:blipFill>
        <p:spPr>
          <a:xfrm>
            <a:off x="5508403" y="3089410"/>
            <a:ext cx="3854892" cy="3137035"/>
          </a:xfrm>
          <a:prstGeom prst="rect">
            <a:avLst/>
          </a:prstGeom>
        </p:spPr>
      </p:pic>
      <p:sp>
        <p:nvSpPr>
          <p:cNvPr id="14" name="CuadroTexto 13"/>
          <p:cNvSpPr txBox="1"/>
          <p:nvPr/>
        </p:nvSpPr>
        <p:spPr>
          <a:xfrm>
            <a:off x="936403" y="5295900"/>
            <a:ext cx="4397597" cy="1200329"/>
          </a:xfrm>
          <a:prstGeom prst="rect">
            <a:avLst/>
          </a:prstGeom>
          <a:noFill/>
        </p:spPr>
        <p:txBody>
          <a:bodyPr wrap="square" rtlCol="0">
            <a:spAutoFit/>
          </a:bodyPr>
          <a:lstStyle/>
          <a:p>
            <a:r>
              <a:rPr lang="es-PE" sz="3600" b="1" i="1" dirty="0"/>
              <a:t>Para los contadores no hay algo gratis¡¡¡¡</a:t>
            </a:r>
          </a:p>
        </p:txBody>
      </p:sp>
    </p:spTree>
    <p:extLst>
      <p:ext uri="{BB962C8B-B14F-4D97-AF65-F5344CB8AC3E}">
        <p14:creationId xmlns:p14="http://schemas.microsoft.com/office/powerpoint/2010/main" val="2936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sp>
        <p:nvSpPr>
          <p:cNvPr id="3" name="CuadroTexto 2">
            <a:extLst>
              <a:ext uri="{FF2B5EF4-FFF2-40B4-BE49-F238E27FC236}">
                <a16:creationId xmlns:a16="http://schemas.microsoft.com/office/drawing/2014/main" id="{88CD2FF8-AD1A-6E6D-8716-36E05C968054}"/>
              </a:ext>
            </a:extLst>
          </p:cNvPr>
          <p:cNvSpPr txBox="1"/>
          <p:nvPr/>
        </p:nvSpPr>
        <p:spPr>
          <a:xfrm>
            <a:off x="1223275" y="1453913"/>
            <a:ext cx="7994073" cy="3477875"/>
          </a:xfrm>
          <a:prstGeom prst="rect">
            <a:avLst/>
          </a:prstGeom>
          <a:noFill/>
        </p:spPr>
        <p:txBody>
          <a:bodyPr wrap="square" rtlCol="0">
            <a:spAutoFit/>
          </a:bodyPr>
          <a:lstStyle/>
          <a:p>
            <a:pPr algn="ctr"/>
            <a:r>
              <a:rPr lang="es-ES" sz="4400" b="1" dirty="0">
                <a:solidFill>
                  <a:srgbClr val="0070C0"/>
                </a:solidFill>
              </a:rPr>
              <a:t>VICIOS CONTABLES QUE TRAEMOS DESDE EL PRE GRADO</a:t>
            </a:r>
          </a:p>
          <a:p>
            <a:pPr algn="ctr"/>
            <a:endParaRPr lang="es-ES" sz="4400" b="1" dirty="0">
              <a:solidFill>
                <a:srgbClr val="0070C0"/>
              </a:solidFill>
            </a:endParaRPr>
          </a:p>
          <a:p>
            <a:pPr algn="ctr"/>
            <a:r>
              <a:rPr lang="es-ES" sz="4400" b="1" dirty="0">
                <a:solidFill>
                  <a:srgbClr val="0070C0"/>
                </a:solidFill>
              </a:rPr>
              <a:t>LA SOLUCIÓN:</a:t>
            </a:r>
          </a:p>
          <a:p>
            <a:pPr algn="ctr"/>
            <a:r>
              <a:rPr lang="es-ES" sz="4400" b="1" dirty="0">
                <a:solidFill>
                  <a:srgbClr val="0070C0"/>
                </a:solidFill>
              </a:rPr>
              <a:t>EL MARCO CONCEPTUAL</a:t>
            </a:r>
          </a:p>
        </p:txBody>
      </p:sp>
    </p:spTree>
    <p:extLst>
      <p:ext uri="{BB962C8B-B14F-4D97-AF65-F5344CB8AC3E}">
        <p14:creationId xmlns:p14="http://schemas.microsoft.com/office/powerpoint/2010/main" val="150838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7" name="CuadroTexto 6"/>
          <p:cNvSpPr txBox="1"/>
          <p:nvPr/>
        </p:nvSpPr>
        <p:spPr>
          <a:xfrm>
            <a:off x="5043699" y="912897"/>
            <a:ext cx="4234666" cy="707886"/>
          </a:xfrm>
          <a:prstGeom prst="rect">
            <a:avLst/>
          </a:prstGeom>
          <a:solidFill>
            <a:schemeClr val="accent6">
              <a:lumMod val="50000"/>
            </a:schemeClr>
          </a:solidFill>
        </p:spPr>
        <p:txBody>
          <a:bodyPr wrap="square" rtlCol="0">
            <a:spAutoFit/>
          </a:bodyPr>
          <a:lstStyle/>
          <a:p>
            <a:pPr marL="273050" indent="-273050">
              <a:buAutoNum type="alphaLcParenR"/>
            </a:pPr>
            <a:r>
              <a:rPr lang="es-PE" sz="2000" i="1" dirty="0">
                <a:solidFill>
                  <a:schemeClr val="bg1"/>
                </a:solidFill>
              </a:rPr>
              <a:t>Entrega de dividendos al accionista para su fin de semana</a:t>
            </a:r>
          </a:p>
        </p:txBody>
      </p:sp>
      <p:pic>
        <p:nvPicPr>
          <p:cNvPr id="9" name="Imagen 8"/>
          <p:cNvPicPr>
            <a:picLocks noChangeAspect="1"/>
          </p:cNvPicPr>
          <p:nvPr/>
        </p:nvPicPr>
        <p:blipFill>
          <a:blip r:embed="rId3"/>
          <a:stretch>
            <a:fillRect/>
          </a:stretch>
        </p:blipFill>
        <p:spPr>
          <a:xfrm>
            <a:off x="5043699" y="1659366"/>
            <a:ext cx="4234665" cy="772245"/>
          </a:xfrm>
          <a:prstGeom prst="rect">
            <a:avLst/>
          </a:prstGeom>
        </p:spPr>
      </p:pic>
      <p:sp>
        <p:nvSpPr>
          <p:cNvPr id="5" name="CuadroTexto 4">
            <a:extLst>
              <a:ext uri="{FF2B5EF4-FFF2-40B4-BE49-F238E27FC236}">
                <a16:creationId xmlns:a16="http://schemas.microsoft.com/office/drawing/2014/main" id="{83A6F288-E144-85CC-5F90-90E6CFE63AF0}"/>
              </a:ext>
            </a:extLst>
          </p:cNvPr>
          <p:cNvSpPr txBox="1"/>
          <p:nvPr/>
        </p:nvSpPr>
        <p:spPr>
          <a:xfrm>
            <a:off x="724605" y="4436037"/>
            <a:ext cx="5843172" cy="1569660"/>
          </a:xfrm>
          <a:prstGeom prst="rect">
            <a:avLst/>
          </a:prstGeom>
          <a:solidFill>
            <a:schemeClr val="accent6">
              <a:lumMod val="50000"/>
            </a:schemeClr>
          </a:solidFill>
        </p:spPr>
        <p:txBody>
          <a:bodyPr wrap="square" rtlCol="0">
            <a:spAutoFit/>
          </a:bodyPr>
          <a:lstStyle/>
          <a:p>
            <a:r>
              <a:rPr lang="es-PE" sz="2400" i="1" dirty="0">
                <a:solidFill>
                  <a:schemeClr val="bg1"/>
                </a:solidFill>
              </a:rPr>
              <a:t>Razones NIIF:</a:t>
            </a:r>
          </a:p>
          <a:p>
            <a:pPr marL="457200" indent="-457200">
              <a:buAutoNum type="alphaLcParenR"/>
            </a:pPr>
            <a:r>
              <a:rPr lang="es-PE" sz="2400" i="1" dirty="0">
                <a:solidFill>
                  <a:schemeClr val="bg1"/>
                </a:solidFill>
              </a:rPr>
              <a:t>Definición de activo (</a:t>
            </a:r>
            <a:r>
              <a:rPr lang="es-PE" sz="2400" i="1" dirty="0" err="1">
                <a:solidFill>
                  <a:schemeClr val="bg1"/>
                </a:solidFill>
              </a:rPr>
              <a:t>Pf</a:t>
            </a:r>
            <a:r>
              <a:rPr lang="es-PE" sz="2400" i="1" dirty="0">
                <a:solidFill>
                  <a:schemeClr val="bg1"/>
                </a:solidFill>
              </a:rPr>
              <a:t>. 4.3.)</a:t>
            </a:r>
          </a:p>
          <a:p>
            <a:pPr marL="457200" indent="-457200">
              <a:buAutoNum type="alphaLcParenR"/>
            </a:pPr>
            <a:r>
              <a:rPr lang="es-PE" sz="2400" i="1" dirty="0">
                <a:solidFill>
                  <a:schemeClr val="bg1"/>
                </a:solidFill>
              </a:rPr>
              <a:t>Definición de gasto (Pf.4.69)</a:t>
            </a:r>
          </a:p>
          <a:p>
            <a:pPr marL="457200" indent="-457200">
              <a:buAutoNum type="alphaLcParenR"/>
            </a:pPr>
            <a:r>
              <a:rPr lang="es-PE" sz="2400" i="1" dirty="0">
                <a:solidFill>
                  <a:schemeClr val="bg1"/>
                </a:solidFill>
              </a:rPr>
              <a:t>Sustancia antes que forma (Pf.4.59-4.62)</a:t>
            </a:r>
          </a:p>
        </p:txBody>
      </p:sp>
    </p:spTree>
    <p:extLst>
      <p:ext uri="{BB962C8B-B14F-4D97-AF65-F5344CB8AC3E}">
        <p14:creationId xmlns:p14="http://schemas.microsoft.com/office/powerpoint/2010/main" val="24293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7" name="CuadroTexto 6"/>
          <p:cNvSpPr txBox="1"/>
          <p:nvPr/>
        </p:nvSpPr>
        <p:spPr>
          <a:xfrm>
            <a:off x="954631" y="1062766"/>
            <a:ext cx="4810065" cy="830997"/>
          </a:xfrm>
          <a:prstGeom prst="rect">
            <a:avLst/>
          </a:prstGeom>
          <a:solidFill>
            <a:schemeClr val="accent6">
              <a:lumMod val="50000"/>
            </a:schemeClr>
          </a:solidFill>
        </p:spPr>
        <p:txBody>
          <a:bodyPr wrap="square" rtlCol="0">
            <a:spAutoFit/>
          </a:bodyPr>
          <a:lstStyle/>
          <a:p>
            <a:pPr marL="273050" indent="-273050">
              <a:buAutoNum type="alphaLcParenR"/>
            </a:pPr>
            <a:r>
              <a:rPr lang="es-PE" sz="2400" i="1" dirty="0">
                <a:solidFill>
                  <a:schemeClr val="bg1"/>
                </a:solidFill>
              </a:rPr>
              <a:t>Entrega de dividendos al accionista para su fin de semana</a:t>
            </a:r>
          </a:p>
        </p:txBody>
      </p:sp>
      <p:pic>
        <p:nvPicPr>
          <p:cNvPr id="9" name="Imagen 8"/>
          <p:cNvPicPr>
            <a:picLocks noChangeAspect="1"/>
          </p:cNvPicPr>
          <p:nvPr/>
        </p:nvPicPr>
        <p:blipFill>
          <a:blip r:embed="rId3"/>
          <a:stretch>
            <a:fillRect/>
          </a:stretch>
        </p:blipFill>
        <p:spPr>
          <a:xfrm>
            <a:off x="954631" y="2077602"/>
            <a:ext cx="4810065" cy="877177"/>
          </a:xfrm>
          <a:prstGeom prst="rect">
            <a:avLst/>
          </a:prstGeom>
        </p:spPr>
      </p:pic>
      <p:sp>
        <p:nvSpPr>
          <p:cNvPr id="3" name="Rectángulo 2">
            <a:extLst>
              <a:ext uri="{FF2B5EF4-FFF2-40B4-BE49-F238E27FC236}">
                <a16:creationId xmlns:a16="http://schemas.microsoft.com/office/drawing/2014/main" id="{664811D6-E468-F429-B79E-A9E7AAD417AD}"/>
              </a:ext>
            </a:extLst>
          </p:cNvPr>
          <p:cNvSpPr/>
          <p:nvPr/>
        </p:nvSpPr>
        <p:spPr>
          <a:xfrm>
            <a:off x="954631" y="2345593"/>
            <a:ext cx="3107355" cy="32604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PE" dirty="0"/>
              <a:t>Resultados acumulados</a:t>
            </a:r>
          </a:p>
        </p:txBody>
      </p:sp>
    </p:spTree>
    <p:extLst>
      <p:ext uri="{BB962C8B-B14F-4D97-AF65-F5344CB8AC3E}">
        <p14:creationId xmlns:p14="http://schemas.microsoft.com/office/powerpoint/2010/main" val="2187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sp>
        <p:nvSpPr>
          <p:cNvPr id="8" name="CuadroTexto 7"/>
          <p:cNvSpPr txBox="1"/>
          <p:nvPr/>
        </p:nvSpPr>
        <p:spPr>
          <a:xfrm>
            <a:off x="701843" y="943698"/>
            <a:ext cx="8728404" cy="461665"/>
          </a:xfrm>
          <a:prstGeom prst="rect">
            <a:avLst/>
          </a:prstGeom>
          <a:solidFill>
            <a:schemeClr val="accent6">
              <a:lumMod val="50000"/>
            </a:schemeClr>
          </a:solidFill>
        </p:spPr>
        <p:txBody>
          <a:bodyPr wrap="square" rtlCol="0">
            <a:spAutoFit/>
          </a:bodyPr>
          <a:lstStyle/>
          <a:p>
            <a:r>
              <a:rPr lang="es-PE" sz="2400" i="1" dirty="0">
                <a:solidFill>
                  <a:schemeClr val="bg1"/>
                </a:solidFill>
              </a:rPr>
              <a:t>b) Registro de suscripción de acciones (acciones no pagadas)</a:t>
            </a:r>
          </a:p>
        </p:txBody>
      </p:sp>
      <p:graphicFrame>
        <p:nvGraphicFramePr>
          <p:cNvPr id="12" name="Tabla 11"/>
          <p:cNvGraphicFramePr>
            <a:graphicFrameLocks noGrp="1"/>
          </p:cNvGraphicFramePr>
          <p:nvPr>
            <p:extLst>
              <p:ext uri="{D42A27DB-BD31-4B8C-83A1-F6EECF244321}">
                <p14:modId xmlns:p14="http://schemas.microsoft.com/office/powerpoint/2010/main" val="1852214195"/>
              </p:ext>
            </p:extLst>
          </p:nvPr>
        </p:nvGraphicFramePr>
        <p:xfrm>
          <a:off x="1520709" y="2898374"/>
          <a:ext cx="6127380" cy="1163320"/>
        </p:xfrm>
        <a:graphic>
          <a:graphicData uri="http://schemas.openxmlformats.org/drawingml/2006/table">
            <a:tbl>
              <a:tblPr firstRow="1" bandRow="1">
                <a:tableStyleId>{2D5ABB26-0587-4C30-8999-92F81FD0307C}</a:tableStyleId>
              </a:tblPr>
              <a:tblGrid>
                <a:gridCol w="3946007">
                  <a:extLst>
                    <a:ext uri="{9D8B030D-6E8A-4147-A177-3AD203B41FA5}">
                      <a16:colId xmlns:a16="http://schemas.microsoft.com/office/drawing/2014/main" val="20000"/>
                    </a:ext>
                  </a:extLst>
                </a:gridCol>
                <a:gridCol w="1138989">
                  <a:extLst>
                    <a:ext uri="{9D8B030D-6E8A-4147-A177-3AD203B41FA5}">
                      <a16:colId xmlns:a16="http://schemas.microsoft.com/office/drawing/2014/main" val="20001"/>
                    </a:ext>
                  </a:extLst>
                </a:gridCol>
                <a:gridCol w="1042384">
                  <a:extLst>
                    <a:ext uri="{9D8B030D-6E8A-4147-A177-3AD203B41FA5}">
                      <a16:colId xmlns:a16="http://schemas.microsoft.com/office/drawing/2014/main" val="20002"/>
                    </a:ext>
                  </a:extLst>
                </a:gridCol>
              </a:tblGrid>
              <a:tr h="370840">
                <a:tc>
                  <a:txBody>
                    <a:bodyPr/>
                    <a:lstStyle/>
                    <a:p>
                      <a:endParaRPr lang="es-PE" sz="1800" dirty="0"/>
                    </a:p>
                  </a:txBody>
                  <a:tcPr/>
                </a:tc>
                <a:tc>
                  <a:txBody>
                    <a:bodyPr/>
                    <a:lstStyle/>
                    <a:p>
                      <a:pPr algn="ctr"/>
                      <a:r>
                        <a:rPr lang="es-PE" sz="1800" b="1" dirty="0">
                          <a:solidFill>
                            <a:schemeClr val="bg1"/>
                          </a:solidFill>
                        </a:rPr>
                        <a:t>Debe</a:t>
                      </a:r>
                    </a:p>
                  </a:txBody>
                  <a:tcPr/>
                </a:tc>
                <a:tc>
                  <a:txBody>
                    <a:bodyPr/>
                    <a:lstStyle/>
                    <a:p>
                      <a:pPr algn="ctr"/>
                      <a:r>
                        <a:rPr lang="es-PE" sz="1800" b="1" dirty="0">
                          <a:solidFill>
                            <a:schemeClr val="bg1"/>
                          </a:solidFill>
                        </a:rPr>
                        <a:t>Haber</a:t>
                      </a:r>
                    </a:p>
                  </a:txBody>
                  <a:tcPr/>
                </a:tc>
                <a:extLst>
                  <a:ext uri="{0D108BD9-81ED-4DB2-BD59-A6C34878D82A}">
                    <a16:rowId xmlns:a16="http://schemas.microsoft.com/office/drawing/2014/main" val="10000"/>
                  </a:ext>
                </a:extLst>
              </a:tr>
              <a:tr h="370840">
                <a:tc>
                  <a:txBody>
                    <a:bodyPr/>
                    <a:lstStyle/>
                    <a:p>
                      <a:r>
                        <a:rPr lang="es-PE" sz="2000" dirty="0">
                          <a:solidFill>
                            <a:schemeClr val="bg1"/>
                          </a:solidFill>
                        </a:rPr>
                        <a:t>Cuenta por cobrar</a:t>
                      </a:r>
                    </a:p>
                  </a:txBody>
                  <a:tcPr/>
                </a:tc>
                <a:tc>
                  <a:txBody>
                    <a:bodyPr/>
                    <a:lstStyle/>
                    <a:p>
                      <a:pPr algn="r"/>
                      <a:r>
                        <a:rPr lang="es-PE" sz="2000" dirty="0">
                          <a:solidFill>
                            <a:schemeClr val="bg1"/>
                          </a:solidFill>
                        </a:rPr>
                        <a:t>900,000</a:t>
                      </a:r>
                    </a:p>
                  </a:txBody>
                  <a:tcPr/>
                </a:tc>
                <a:tc>
                  <a:txBody>
                    <a:bodyPr/>
                    <a:lstStyle/>
                    <a:p>
                      <a:pPr algn="r"/>
                      <a:endParaRPr lang="es-PE" sz="2000" dirty="0">
                        <a:solidFill>
                          <a:schemeClr val="bg1"/>
                        </a:solidFill>
                      </a:endParaRPr>
                    </a:p>
                  </a:txBody>
                  <a:tcPr/>
                </a:tc>
                <a:extLst>
                  <a:ext uri="{0D108BD9-81ED-4DB2-BD59-A6C34878D82A}">
                    <a16:rowId xmlns:a16="http://schemas.microsoft.com/office/drawing/2014/main" val="10001"/>
                  </a:ext>
                </a:extLst>
              </a:tr>
              <a:tr h="370840">
                <a:tc>
                  <a:txBody>
                    <a:bodyPr/>
                    <a:lstStyle/>
                    <a:p>
                      <a:r>
                        <a:rPr lang="es-PE" sz="2000" dirty="0">
                          <a:solidFill>
                            <a:schemeClr val="bg1"/>
                          </a:solidFill>
                        </a:rPr>
                        <a:t>Capital social – (adicional)</a:t>
                      </a:r>
                    </a:p>
                  </a:txBody>
                  <a:tcPr/>
                </a:tc>
                <a:tc>
                  <a:txBody>
                    <a:bodyPr/>
                    <a:lstStyle/>
                    <a:p>
                      <a:pPr algn="r"/>
                      <a:endParaRPr lang="es-PE" sz="2000" dirty="0">
                        <a:solidFill>
                          <a:schemeClr val="bg1"/>
                        </a:solidFill>
                      </a:endParaRPr>
                    </a:p>
                  </a:txBody>
                  <a:tcPr/>
                </a:tc>
                <a:tc>
                  <a:txBody>
                    <a:bodyPr/>
                    <a:lstStyle/>
                    <a:p>
                      <a:pPr algn="r"/>
                      <a:r>
                        <a:rPr lang="es-PE" sz="2000" dirty="0">
                          <a:solidFill>
                            <a:schemeClr val="bg1"/>
                          </a:solidFill>
                        </a:rPr>
                        <a:t>900,000</a:t>
                      </a:r>
                    </a:p>
                  </a:txBody>
                  <a:tcPr/>
                </a:tc>
                <a:extLst>
                  <a:ext uri="{0D108BD9-81ED-4DB2-BD59-A6C34878D82A}">
                    <a16:rowId xmlns:a16="http://schemas.microsoft.com/office/drawing/2014/main" val="10002"/>
                  </a:ext>
                </a:extLst>
              </a:tr>
            </a:tbl>
          </a:graphicData>
        </a:graphic>
      </p:graphicFrame>
      <p:sp>
        <p:nvSpPr>
          <p:cNvPr id="3" name="CuadroTexto 2">
            <a:extLst>
              <a:ext uri="{FF2B5EF4-FFF2-40B4-BE49-F238E27FC236}">
                <a16:creationId xmlns:a16="http://schemas.microsoft.com/office/drawing/2014/main" id="{8D7FFB20-0B0C-6A6D-3CE2-0AC7B3959269}"/>
              </a:ext>
            </a:extLst>
          </p:cNvPr>
          <p:cNvSpPr txBox="1"/>
          <p:nvPr/>
        </p:nvSpPr>
        <p:spPr>
          <a:xfrm>
            <a:off x="724605" y="4436037"/>
            <a:ext cx="6303992" cy="1569660"/>
          </a:xfrm>
          <a:prstGeom prst="rect">
            <a:avLst/>
          </a:prstGeom>
          <a:solidFill>
            <a:schemeClr val="accent6">
              <a:lumMod val="50000"/>
            </a:schemeClr>
          </a:solidFill>
        </p:spPr>
        <p:txBody>
          <a:bodyPr wrap="square" rtlCol="0">
            <a:spAutoFit/>
          </a:bodyPr>
          <a:lstStyle/>
          <a:p>
            <a:r>
              <a:rPr lang="es-PE" sz="2400" i="1" dirty="0">
                <a:solidFill>
                  <a:schemeClr val="bg1"/>
                </a:solidFill>
              </a:rPr>
              <a:t>Razones equivocadas:</a:t>
            </a:r>
          </a:p>
          <a:p>
            <a:pPr marL="457200" indent="-457200">
              <a:buAutoNum type="alphaLcParenR"/>
            </a:pPr>
            <a:r>
              <a:rPr lang="es-PE" sz="2400" i="1" dirty="0">
                <a:solidFill>
                  <a:schemeClr val="bg1"/>
                </a:solidFill>
              </a:rPr>
              <a:t>Así me enseñó mi profe</a:t>
            </a:r>
          </a:p>
          <a:p>
            <a:pPr marL="457200" indent="-457200">
              <a:buAutoNum type="alphaLcParenR"/>
            </a:pPr>
            <a:r>
              <a:rPr lang="es-PE" sz="2400" i="1" dirty="0">
                <a:solidFill>
                  <a:schemeClr val="bg1"/>
                </a:solidFill>
              </a:rPr>
              <a:t>Así dice la norma societaria</a:t>
            </a:r>
          </a:p>
          <a:p>
            <a:pPr marL="457200" indent="-457200">
              <a:buAutoNum type="alphaLcParenR"/>
            </a:pPr>
            <a:r>
              <a:rPr lang="es-PE" sz="2400" i="1" dirty="0">
                <a:solidFill>
                  <a:schemeClr val="bg1"/>
                </a:solidFill>
              </a:rPr>
              <a:t>Debo llevar el asiento al Notario</a:t>
            </a:r>
          </a:p>
        </p:txBody>
      </p:sp>
    </p:spTree>
    <p:extLst>
      <p:ext uri="{BB962C8B-B14F-4D97-AF65-F5344CB8AC3E}">
        <p14:creationId xmlns:p14="http://schemas.microsoft.com/office/powerpoint/2010/main" val="23824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D12DD97-700D-BD78-7743-7584FFBFDCBE}"/>
              </a:ext>
            </a:extLst>
          </p:cNvPr>
          <p:cNvPicPr>
            <a:picLocks noChangeAspect="1"/>
          </p:cNvPicPr>
          <p:nvPr/>
        </p:nvPicPr>
        <p:blipFill>
          <a:blip r:embed="rId2"/>
          <a:stretch>
            <a:fillRect/>
          </a:stretch>
        </p:blipFill>
        <p:spPr>
          <a:xfrm>
            <a:off x="2655735" y="130346"/>
            <a:ext cx="4691269" cy="6652634"/>
          </a:xfrm>
          <a:prstGeom prst="rect">
            <a:avLst/>
          </a:prstGeom>
          <a:ln>
            <a:solidFill>
              <a:srgbClr val="000000"/>
            </a:solidFill>
          </a:ln>
        </p:spPr>
      </p:pic>
    </p:spTree>
    <p:extLst>
      <p:ext uri="{BB962C8B-B14F-4D97-AF65-F5344CB8AC3E}">
        <p14:creationId xmlns:p14="http://schemas.microsoft.com/office/powerpoint/2010/main" val="50735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sp>
        <p:nvSpPr>
          <p:cNvPr id="8" name="CuadroTexto 7"/>
          <p:cNvSpPr txBox="1"/>
          <p:nvPr/>
        </p:nvSpPr>
        <p:spPr>
          <a:xfrm>
            <a:off x="701843" y="943698"/>
            <a:ext cx="8592281" cy="461665"/>
          </a:xfrm>
          <a:prstGeom prst="rect">
            <a:avLst/>
          </a:prstGeom>
          <a:solidFill>
            <a:schemeClr val="accent6">
              <a:lumMod val="50000"/>
            </a:schemeClr>
          </a:solidFill>
        </p:spPr>
        <p:txBody>
          <a:bodyPr wrap="square" rtlCol="0">
            <a:spAutoFit/>
          </a:bodyPr>
          <a:lstStyle/>
          <a:p>
            <a:r>
              <a:rPr lang="es-PE" sz="2400" i="1" dirty="0">
                <a:solidFill>
                  <a:schemeClr val="bg1"/>
                </a:solidFill>
              </a:rPr>
              <a:t>b) Registro de suscripción de acciones (acciones no pagadas)</a:t>
            </a:r>
          </a:p>
        </p:txBody>
      </p:sp>
      <p:graphicFrame>
        <p:nvGraphicFramePr>
          <p:cNvPr id="12" name="Tabla 11"/>
          <p:cNvGraphicFramePr>
            <a:graphicFrameLocks noGrp="1"/>
          </p:cNvGraphicFramePr>
          <p:nvPr/>
        </p:nvGraphicFramePr>
        <p:xfrm>
          <a:off x="1520709" y="2898374"/>
          <a:ext cx="6127380" cy="1163320"/>
        </p:xfrm>
        <a:graphic>
          <a:graphicData uri="http://schemas.openxmlformats.org/drawingml/2006/table">
            <a:tbl>
              <a:tblPr firstRow="1" bandRow="1">
                <a:tableStyleId>{2D5ABB26-0587-4C30-8999-92F81FD0307C}</a:tableStyleId>
              </a:tblPr>
              <a:tblGrid>
                <a:gridCol w="3946007">
                  <a:extLst>
                    <a:ext uri="{9D8B030D-6E8A-4147-A177-3AD203B41FA5}">
                      <a16:colId xmlns:a16="http://schemas.microsoft.com/office/drawing/2014/main" val="20000"/>
                    </a:ext>
                  </a:extLst>
                </a:gridCol>
                <a:gridCol w="1138989">
                  <a:extLst>
                    <a:ext uri="{9D8B030D-6E8A-4147-A177-3AD203B41FA5}">
                      <a16:colId xmlns:a16="http://schemas.microsoft.com/office/drawing/2014/main" val="20001"/>
                    </a:ext>
                  </a:extLst>
                </a:gridCol>
                <a:gridCol w="1042384">
                  <a:extLst>
                    <a:ext uri="{9D8B030D-6E8A-4147-A177-3AD203B41FA5}">
                      <a16:colId xmlns:a16="http://schemas.microsoft.com/office/drawing/2014/main" val="20002"/>
                    </a:ext>
                  </a:extLst>
                </a:gridCol>
              </a:tblGrid>
              <a:tr h="370840">
                <a:tc>
                  <a:txBody>
                    <a:bodyPr/>
                    <a:lstStyle/>
                    <a:p>
                      <a:endParaRPr lang="es-PE" sz="1800" dirty="0"/>
                    </a:p>
                  </a:txBody>
                  <a:tcPr/>
                </a:tc>
                <a:tc>
                  <a:txBody>
                    <a:bodyPr/>
                    <a:lstStyle/>
                    <a:p>
                      <a:pPr algn="ctr"/>
                      <a:r>
                        <a:rPr lang="es-PE" sz="1800" b="1" dirty="0">
                          <a:solidFill>
                            <a:schemeClr val="bg1"/>
                          </a:solidFill>
                        </a:rPr>
                        <a:t>Debe</a:t>
                      </a:r>
                    </a:p>
                  </a:txBody>
                  <a:tcPr/>
                </a:tc>
                <a:tc>
                  <a:txBody>
                    <a:bodyPr/>
                    <a:lstStyle/>
                    <a:p>
                      <a:pPr algn="ctr"/>
                      <a:r>
                        <a:rPr lang="es-PE" sz="1800" b="1" dirty="0">
                          <a:solidFill>
                            <a:schemeClr val="bg1"/>
                          </a:solidFill>
                        </a:rPr>
                        <a:t>Haber</a:t>
                      </a:r>
                    </a:p>
                  </a:txBody>
                  <a:tcPr/>
                </a:tc>
                <a:extLst>
                  <a:ext uri="{0D108BD9-81ED-4DB2-BD59-A6C34878D82A}">
                    <a16:rowId xmlns:a16="http://schemas.microsoft.com/office/drawing/2014/main" val="10000"/>
                  </a:ext>
                </a:extLst>
              </a:tr>
              <a:tr h="370840">
                <a:tc>
                  <a:txBody>
                    <a:bodyPr/>
                    <a:lstStyle/>
                    <a:p>
                      <a:r>
                        <a:rPr lang="es-PE" sz="2000" dirty="0">
                          <a:solidFill>
                            <a:schemeClr val="bg1"/>
                          </a:solidFill>
                        </a:rPr>
                        <a:t>Cuenta por cobrar</a:t>
                      </a:r>
                    </a:p>
                  </a:txBody>
                  <a:tcPr/>
                </a:tc>
                <a:tc>
                  <a:txBody>
                    <a:bodyPr/>
                    <a:lstStyle/>
                    <a:p>
                      <a:pPr algn="r"/>
                      <a:r>
                        <a:rPr lang="es-PE" sz="2000" dirty="0">
                          <a:solidFill>
                            <a:schemeClr val="bg1"/>
                          </a:solidFill>
                        </a:rPr>
                        <a:t>900,000</a:t>
                      </a:r>
                    </a:p>
                  </a:txBody>
                  <a:tcPr/>
                </a:tc>
                <a:tc>
                  <a:txBody>
                    <a:bodyPr/>
                    <a:lstStyle/>
                    <a:p>
                      <a:pPr algn="r"/>
                      <a:endParaRPr lang="es-PE" sz="2000" dirty="0">
                        <a:solidFill>
                          <a:schemeClr val="bg1"/>
                        </a:solidFill>
                      </a:endParaRPr>
                    </a:p>
                  </a:txBody>
                  <a:tcPr/>
                </a:tc>
                <a:extLst>
                  <a:ext uri="{0D108BD9-81ED-4DB2-BD59-A6C34878D82A}">
                    <a16:rowId xmlns:a16="http://schemas.microsoft.com/office/drawing/2014/main" val="10001"/>
                  </a:ext>
                </a:extLst>
              </a:tr>
              <a:tr h="370840">
                <a:tc>
                  <a:txBody>
                    <a:bodyPr/>
                    <a:lstStyle/>
                    <a:p>
                      <a:r>
                        <a:rPr lang="es-PE" sz="2000" dirty="0">
                          <a:solidFill>
                            <a:schemeClr val="bg1"/>
                          </a:solidFill>
                        </a:rPr>
                        <a:t>Capital social – (adicional)</a:t>
                      </a:r>
                    </a:p>
                  </a:txBody>
                  <a:tcPr/>
                </a:tc>
                <a:tc>
                  <a:txBody>
                    <a:bodyPr/>
                    <a:lstStyle/>
                    <a:p>
                      <a:pPr algn="r"/>
                      <a:endParaRPr lang="es-PE" sz="2000" dirty="0">
                        <a:solidFill>
                          <a:schemeClr val="bg1"/>
                        </a:solidFill>
                      </a:endParaRPr>
                    </a:p>
                  </a:txBody>
                  <a:tcPr/>
                </a:tc>
                <a:tc>
                  <a:txBody>
                    <a:bodyPr/>
                    <a:lstStyle/>
                    <a:p>
                      <a:pPr algn="r"/>
                      <a:r>
                        <a:rPr lang="es-PE" sz="2000" dirty="0">
                          <a:solidFill>
                            <a:schemeClr val="bg1"/>
                          </a:solidFill>
                        </a:rPr>
                        <a:t>900,000</a:t>
                      </a:r>
                    </a:p>
                  </a:txBody>
                  <a:tcPr/>
                </a:tc>
                <a:extLst>
                  <a:ext uri="{0D108BD9-81ED-4DB2-BD59-A6C34878D82A}">
                    <a16:rowId xmlns:a16="http://schemas.microsoft.com/office/drawing/2014/main" val="10002"/>
                  </a:ext>
                </a:extLst>
              </a:tr>
            </a:tbl>
          </a:graphicData>
        </a:graphic>
      </p:graphicFrame>
      <p:pic>
        <p:nvPicPr>
          <p:cNvPr id="5" name="Imagen 4">
            <a:extLst>
              <a:ext uri="{FF2B5EF4-FFF2-40B4-BE49-F238E27FC236}">
                <a16:creationId xmlns:a16="http://schemas.microsoft.com/office/drawing/2014/main" id="{B9F38002-874C-62C1-D369-05F2C0BA32B5}"/>
              </a:ext>
            </a:extLst>
          </p:cNvPr>
          <p:cNvPicPr>
            <a:picLocks noChangeAspect="1"/>
          </p:cNvPicPr>
          <p:nvPr/>
        </p:nvPicPr>
        <p:blipFill>
          <a:blip r:embed="rId3"/>
          <a:stretch>
            <a:fillRect/>
          </a:stretch>
        </p:blipFill>
        <p:spPr>
          <a:xfrm>
            <a:off x="5513696" y="3367287"/>
            <a:ext cx="2134393" cy="619211"/>
          </a:xfrm>
          <a:prstGeom prst="rect">
            <a:avLst/>
          </a:prstGeom>
        </p:spPr>
      </p:pic>
      <p:sp>
        <p:nvSpPr>
          <p:cNvPr id="6" name="CuadroTexto 5">
            <a:extLst>
              <a:ext uri="{FF2B5EF4-FFF2-40B4-BE49-F238E27FC236}">
                <a16:creationId xmlns:a16="http://schemas.microsoft.com/office/drawing/2014/main" id="{91D6C170-BB19-1811-3895-C15DC042F4EE}"/>
              </a:ext>
            </a:extLst>
          </p:cNvPr>
          <p:cNvSpPr txBox="1"/>
          <p:nvPr/>
        </p:nvSpPr>
        <p:spPr>
          <a:xfrm>
            <a:off x="5691115" y="3271752"/>
            <a:ext cx="641444" cy="369332"/>
          </a:xfrm>
          <a:prstGeom prst="rect">
            <a:avLst/>
          </a:prstGeom>
          <a:noFill/>
        </p:spPr>
        <p:txBody>
          <a:bodyPr wrap="square" rtlCol="0">
            <a:spAutoFit/>
          </a:bodyPr>
          <a:lstStyle/>
          <a:p>
            <a:pPr algn="r"/>
            <a:r>
              <a:rPr lang="es-PE" dirty="0">
                <a:solidFill>
                  <a:schemeClr val="bg1"/>
                </a:solidFill>
              </a:rPr>
              <a:t>0</a:t>
            </a:r>
          </a:p>
        </p:txBody>
      </p:sp>
      <p:sp>
        <p:nvSpPr>
          <p:cNvPr id="7" name="CuadroTexto 6">
            <a:extLst>
              <a:ext uri="{FF2B5EF4-FFF2-40B4-BE49-F238E27FC236}">
                <a16:creationId xmlns:a16="http://schemas.microsoft.com/office/drawing/2014/main" id="{BBEDA069-1624-6F06-8A74-850E2915ACC7}"/>
              </a:ext>
            </a:extLst>
          </p:cNvPr>
          <p:cNvSpPr txBox="1"/>
          <p:nvPr/>
        </p:nvSpPr>
        <p:spPr>
          <a:xfrm>
            <a:off x="6757919" y="3587928"/>
            <a:ext cx="641444" cy="369332"/>
          </a:xfrm>
          <a:prstGeom prst="rect">
            <a:avLst/>
          </a:prstGeom>
          <a:noFill/>
        </p:spPr>
        <p:txBody>
          <a:bodyPr wrap="square" rtlCol="0">
            <a:spAutoFit/>
          </a:bodyPr>
          <a:lstStyle/>
          <a:p>
            <a:pPr algn="r"/>
            <a:r>
              <a:rPr lang="es-PE" dirty="0">
                <a:solidFill>
                  <a:schemeClr val="bg1"/>
                </a:solidFill>
              </a:rPr>
              <a:t>0</a:t>
            </a:r>
          </a:p>
        </p:txBody>
      </p:sp>
      <p:sp>
        <p:nvSpPr>
          <p:cNvPr id="9" name="CuadroTexto 8">
            <a:extLst>
              <a:ext uri="{FF2B5EF4-FFF2-40B4-BE49-F238E27FC236}">
                <a16:creationId xmlns:a16="http://schemas.microsoft.com/office/drawing/2014/main" id="{358CE0B5-FD49-76F6-F7DD-EC3CEA889D0D}"/>
              </a:ext>
            </a:extLst>
          </p:cNvPr>
          <p:cNvSpPr txBox="1"/>
          <p:nvPr/>
        </p:nvSpPr>
        <p:spPr>
          <a:xfrm>
            <a:off x="724605" y="4436037"/>
            <a:ext cx="5739805" cy="1200329"/>
          </a:xfrm>
          <a:prstGeom prst="rect">
            <a:avLst/>
          </a:prstGeom>
          <a:solidFill>
            <a:schemeClr val="accent6">
              <a:lumMod val="50000"/>
            </a:schemeClr>
          </a:solidFill>
        </p:spPr>
        <p:txBody>
          <a:bodyPr wrap="square" rtlCol="0">
            <a:spAutoFit/>
          </a:bodyPr>
          <a:lstStyle/>
          <a:p>
            <a:r>
              <a:rPr lang="es-PE" sz="2400" i="1" dirty="0">
                <a:solidFill>
                  <a:schemeClr val="bg1"/>
                </a:solidFill>
              </a:rPr>
              <a:t>Razones NIIF:</a:t>
            </a:r>
          </a:p>
          <a:p>
            <a:pPr marL="457200" indent="-457200">
              <a:buAutoNum type="alphaLcParenR"/>
            </a:pPr>
            <a:r>
              <a:rPr lang="es-PE" sz="2400" i="1" dirty="0">
                <a:solidFill>
                  <a:schemeClr val="bg1"/>
                </a:solidFill>
              </a:rPr>
              <a:t>Definición de activo (</a:t>
            </a:r>
            <a:r>
              <a:rPr lang="es-PE" sz="2400" i="1" dirty="0" err="1">
                <a:solidFill>
                  <a:schemeClr val="bg1"/>
                </a:solidFill>
              </a:rPr>
              <a:t>Pf</a:t>
            </a:r>
            <a:r>
              <a:rPr lang="es-PE" sz="2400" i="1" dirty="0">
                <a:solidFill>
                  <a:schemeClr val="bg1"/>
                </a:solidFill>
              </a:rPr>
              <a:t>. 4.3.)</a:t>
            </a:r>
          </a:p>
          <a:p>
            <a:pPr marL="457200" indent="-457200">
              <a:buAutoNum type="alphaLcParenR"/>
            </a:pPr>
            <a:r>
              <a:rPr lang="es-PE" sz="2400" i="1" dirty="0">
                <a:solidFill>
                  <a:schemeClr val="bg1"/>
                </a:solidFill>
              </a:rPr>
              <a:t>Sustancia antes que forma (Pf.4.59-4.62)</a:t>
            </a:r>
          </a:p>
        </p:txBody>
      </p:sp>
    </p:spTree>
    <p:extLst>
      <p:ext uri="{BB962C8B-B14F-4D97-AF65-F5344CB8AC3E}">
        <p14:creationId xmlns:p14="http://schemas.microsoft.com/office/powerpoint/2010/main" val="174458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graphicFrame>
        <p:nvGraphicFramePr>
          <p:cNvPr id="7" name="Tabla 6"/>
          <p:cNvGraphicFramePr>
            <a:graphicFrameLocks noGrp="1"/>
          </p:cNvGraphicFramePr>
          <p:nvPr>
            <p:extLst>
              <p:ext uri="{D42A27DB-BD31-4B8C-83A1-F6EECF244321}">
                <p14:modId xmlns:p14="http://schemas.microsoft.com/office/powerpoint/2010/main" val="1442206921"/>
              </p:ext>
            </p:extLst>
          </p:nvPr>
        </p:nvGraphicFramePr>
        <p:xfrm>
          <a:off x="3286626" y="779434"/>
          <a:ext cx="4411578" cy="2225040"/>
        </p:xfrm>
        <a:graphic>
          <a:graphicData uri="http://schemas.openxmlformats.org/drawingml/2006/table">
            <a:tbl>
              <a:tblPr firstRow="1" bandRow="1">
                <a:tableStyleId>{2D5ABB26-0587-4C30-8999-92F81FD0307C}</a:tableStyleId>
              </a:tblPr>
              <a:tblGrid>
                <a:gridCol w="770020">
                  <a:extLst>
                    <a:ext uri="{9D8B030D-6E8A-4147-A177-3AD203B41FA5}">
                      <a16:colId xmlns:a16="http://schemas.microsoft.com/office/drawing/2014/main" val="20000"/>
                    </a:ext>
                  </a:extLst>
                </a:gridCol>
                <a:gridCol w="1267326">
                  <a:extLst>
                    <a:ext uri="{9D8B030D-6E8A-4147-A177-3AD203B41FA5}">
                      <a16:colId xmlns:a16="http://schemas.microsoft.com/office/drawing/2014/main" val="20001"/>
                    </a:ext>
                  </a:extLst>
                </a:gridCol>
                <a:gridCol w="1138990">
                  <a:extLst>
                    <a:ext uri="{9D8B030D-6E8A-4147-A177-3AD203B41FA5}">
                      <a16:colId xmlns:a16="http://schemas.microsoft.com/office/drawing/2014/main" val="20002"/>
                    </a:ext>
                  </a:extLst>
                </a:gridCol>
                <a:gridCol w="1235242">
                  <a:extLst>
                    <a:ext uri="{9D8B030D-6E8A-4147-A177-3AD203B41FA5}">
                      <a16:colId xmlns:a16="http://schemas.microsoft.com/office/drawing/2014/main" val="20003"/>
                    </a:ext>
                  </a:extLst>
                </a:gridCol>
              </a:tblGrid>
              <a:tr h="370840">
                <a:tc>
                  <a:txBody>
                    <a:bodyPr/>
                    <a:lstStyle/>
                    <a:p>
                      <a:pPr algn="ctr"/>
                      <a:r>
                        <a:rPr lang="es-PE" b="1" dirty="0">
                          <a:solidFill>
                            <a:schemeClr val="bg1"/>
                          </a:solidFill>
                        </a:rPr>
                        <a:t>N°</a:t>
                      </a:r>
                    </a:p>
                  </a:txBody>
                  <a:tcPr>
                    <a:solidFill>
                      <a:schemeClr val="tx1"/>
                    </a:solidFill>
                  </a:tcPr>
                </a:tc>
                <a:tc>
                  <a:txBody>
                    <a:bodyPr/>
                    <a:lstStyle/>
                    <a:p>
                      <a:pPr algn="ctr"/>
                      <a:r>
                        <a:rPr lang="es-PE" b="1" dirty="0">
                          <a:solidFill>
                            <a:schemeClr val="bg1"/>
                          </a:solidFill>
                        </a:rPr>
                        <a:t>Principal</a:t>
                      </a:r>
                    </a:p>
                  </a:txBody>
                  <a:tcPr>
                    <a:solidFill>
                      <a:schemeClr val="tx1"/>
                    </a:solidFill>
                  </a:tcPr>
                </a:tc>
                <a:tc>
                  <a:txBody>
                    <a:bodyPr/>
                    <a:lstStyle/>
                    <a:p>
                      <a:pPr algn="ctr"/>
                      <a:r>
                        <a:rPr lang="es-PE" b="1" dirty="0">
                          <a:solidFill>
                            <a:schemeClr val="bg1"/>
                          </a:solidFill>
                        </a:rPr>
                        <a:t>Intereses</a:t>
                      </a:r>
                    </a:p>
                  </a:txBody>
                  <a:tcPr>
                    <a:solidFill>
                      <a:schemeClr val="tx1"/>
                    </a:solidFill>
                  </a:tcPr>
                </a:tc>
                <a:tc>
                  <a:txBody>
                    <a:bodyPr/>
                    <a:lstStyle/>
                    <a:p>
                      <a:pPr algn="ctr"/>
                      <a:r>
                        <a:rPr lang="es-PE" b="1" dirty="0">
                          <a:solidFill>
                            <a:schemeClr val="bg1"/>
                          </a:solidFill>
                        </a:rPr>
                        <a:t>Cuota</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PE" dirty="0">
                          <a:solidFill>
                            <a:schemeClr val="bg1"/>
                          </a:solidFill>
                        </a:rPr>
                        <a:t>1</a:t>
                      </a:r>
                    </a:p>
                  </a:txBody>
                  <a:tcPr/>
                </a:tc>
                <a:tc>
                  <a:txBody>
                    <a:bodyPr/>
                    <a:lstStyle/>
                    <a:p>
                      <a:pPr algn="r"/>
                      <a:r>
                        <a:rPr lang="es-PE" dirty="0">
                          <a:solidFill>
                            <a:schemeClr val="bg1"/>
                          </a:solidFill>
                        </a:rPr>
                        <a:t>70,000</a:t>
                      </a:r>
                    </a:p>
                  </a:txBody>
                  <a:tcPr/>
                </a:tc>
                <a:tc>
                  <a:txBody>
                    <a:bodyPr/>
                    <a:lstStyle/>
                    <a:p>
                      <a:pPr algn="r"/>
                      <a:r>
                        <a:rPr lang="es-PE" dirty="0">
                          <a:solidFill>
                            <a:schemeClr val="bg1"/>
                          </a:solidFill>
                        </a:rPr>
                        <a:t>30,000</a:t>
                      </a:r>
                    </a:p>
                  </a:txBody>
                  <a:tcPr/>
                </a:tc>
                <a:tc>
                  <a:txBody>
                    <a:bodyPr/>
                    <a:lstStyle/>
                    <a:p>
                      <a:pPr algn="r"/>
                      <a:r>
                        <a:rPr lang="es-PE" dirty="0">
                          <a:solidFill>
                            <a:schemeClr val="bg1"/>
                          </a:solidFill>
                        </a:rPr>
                        <a:t>100,000</a:t>
                      </a:r>
                    </a:p>
                  </a:txBody>
                  <a:tcPr/>
                </a:tc>
                <a:extLst>
                  <a:ext uri="{0D108BD9-81ED-4DB2-BD59-A6C34878D82A}">
                    <a16:rowId xmlns:a16="http://schemas.microsoft.com/office/drawing/2014/main" val="10001"/>
                  </a:ext>
                </a:extLst>
              </a:tr>
              <a:tr h="370840">
                <a:tc>
                  <a:txBody>
                    <a:bodyPr/>
                    <a:lstStyle/>
                    <a:p>
                      <a:pPr algn="ctr"/>
                      <a:r>
                        <a:rPr lang="es-PE" dirty="0">
                          <a:solidFill>
                            <a:schemeClr val="bg1"/>
                          </a:solidFill>
                        </a:rPr>
                        <a:t>2</a:t>
                      </a:r>
                    </a:p>
                  </a:txBody>
                  <a:tcPr/>
                </a:tc>
                <a:tc>
                  <a:txBody>
                    <a:bodyPr/>
                    <a:lstStyle/>
                    <a:p>
                      <a:pPr algn="r"/>
                      <a:r>
                        <a:rPr lang="es-PE" dirty="0">
                          <a:solidFill>
                            <a:schemeClr val="bg1"/>
                          </a:solidFill>
                        </a:rPr>
                        <a:t>75,000</a:t>
                      </a:r>
                    </a:p>
                  </a:txBody>
                  <a:tcPr/>
                </a:tc>
                <a:tc>
                  <a:txBody>
                    <a:bodyPr/>
                    <a:lstStyle/>
                    <a:p>
                      <a:pPr algn="r"/>
                      <a:r>
                        <a:rPr lang="es-PE" dirty="0">
                          <a:solidFill>
                            <a:schemeClr val="bg1"/>
                          </a:solidFill>
                        </a:rPr>
                        <a:t>25,000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100,000</a:t>
                      </a:r>
                    </a:p>
                  </a:txBody>
                  <a:tcPr/>
                </a:tc>
                <a:extLst>
                  <a:ext uri="{0D108BD9-81ED-4DB2-BD59-A6C34878D82A}">
                    <a16:rowId xmlns:a16="http://schemas.microsoft.com/office/drawing/2014/main" val="10002"/>
                  </a:ext>
                </a:extLst>
              </a:tr>
              <a:tr h="370840">
                <a:tc>
                  <a:txBody>
                    <a:bodyPr/>
                    <a:lstStyle/>
                    <a:p>
                      <a:pPr algn="ctr"/>
                      <a:r>
                        <a:rPr lang="es-PE" dirty="0">
                          <a:solidFill>
                            <a:schemeClr val="bg1"/>
                          </a:solidFill>
                        </a:rPr>
                        <a:t>:</a:t>
                      </a:r>
                    </a:p>
                  </a:txBody>
                  <a:tcPr/>
                </a:tc>
                <a:tc>
                  <a:txBody>
                    <a:bodyPr/>
                    <a:lstStyle/>
                    <a:p>
                      <a:pPr algn="r"/>
                      <a:r>
                        <a:rPr lang="es-PE" dirty="0">
                          <a:solidFill>
                            <a:schemeClr val="bg1"/>
                          </a:solidFill>
                        </a:rPr>
                        <a:t>:</a:t>
                      </a:r>
                    </a:p>
                  </a:txBody>
                  <a:tcPr/>
                </a:tc>
                <a:tc>
                  <a:txBody>
                    <a:bodyPr/>
                    <a:lstStyle/>
                    <a:p>
                      <a:pPr algn="r"/>
                      <a:r>
                        <a:rPr lang="es-PE" dirty="0">
                          <a:solidFill>
                            <a:schemeClr val="bg1"/>
                          </a:solidFill>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a:t>
                      </a:r>
                    </a:p>
                  </a:txBody>
                  <a:tcPr/>
                </a:tc>
                <a:extLst>
                  <a:ext uri="{0D108BD9-81ED-4DB2-BD59-A6C34878D82A}">
                    <a16:rowId xmlns:a16="http://schemas.microsoft.com/office/drawing/2014/main" val="10003"/>
                  </a:ext>
                </a:extLst>
              </a:tr>
              <a:tr h="370840">
                <a:tc>
                  <a:txBody>
                    <a:bodyPr/>
                    <a:lstStyle/>
                    <a:p>
                      <a:pPr algn="ctr"/>
                      <a:r>
                        <a:rPr lang="es-PE" dirty="0">
                          <a:solidFill>
                            <a:schemeClr val="bg1"/>
                          </a:solidFill>
                        </a:rPr>
                        <a:t>N</a:t>
                      </a:r>
                    </a:p>
                  </a:txBody>
                  <a:tcPr/>
                </a:tc>
                <a:tc>
                  <a:txBody>
                    <a:bodyPr/>
                    <a:lstStyle/>
                    <a:p>
                      <a:pPr algn="r"/>
                      <a:r>
                        <a:rPr lang="es-PE" dirty="0">
                          <a:solidFill>
                            <a:schemeClr val="bg1"/>
                          </a:solidFill>
                        </a:rPr>
                        <a:t>95,000</a:t>
                      </a:r>
                    </a:p>
                  </a:txBody>
                  <a:tcPr/>
                </a:tc>
                <a:tc>
                  <a:txBody>
                    <a:bodyPr/>
                    <a:lstStyle/>
                    <a:p>
                      <a:pPr algn="r"/>
                      <a:r>
                        <a:rPr lang="es-PE" dirty="0">
                          <a:solidFill>
                            <a:schemeClr val="bg1"/>
                          </a:solidFill>
                        </a:rPr>
                        <a:t>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100,000</a:t>
                      </a:r>
                    </a:p>
                  </a:txBody>
                  <a:tcPr/>
                </a:tc>
                <a:extLst>
                  <a:ext uri="{0D108BD9-81ED-4DB2-BD59-A6C34878D82A}">
                    <a16:rowId xmlns:a16="http://schemas.microsoft.com/office/drawing/2014/main" val="10004"/>
                  </a:ext>
                </a:extLst>
              </a:tr>
              <a:tr h="370840">
                <a:tc>
                  <a:txBody>
                    <a:bodyPr/>
                    <a:lstStyle/>
                    <a:p>
                      <a:r>
                        <a:rPr lang="es-PE" b="1" dirty="0">
                          <a:solidFill>
                            <a:schemeClr val="bg1"/>
                          </a:solidFill>
                        </a:rPr>
                        <a:t>Total</a:t>
                      </a:r>
                    </a:p>
                  </a:txBody>
                  <a:tcPr>
                    <a:solidFill>
                      <a:schemeClr val="tx1"/>
                    </a:solidFill>
                  </a:tcPr>
                </a:tc>
                <a:tc>
                  <a:txBody>
                    <a:bodyPr/>
                    <a:lstStyle/>
                    <a:p>
                      <a:pPr algn="r"/>
                      <a:r>
                        <a:rPr lang="es-PE" dirty="0">
                          <a:solidFill>
                            <a:schemeClr val="bg1"/>
                          </a:solidFill>
                        </a:rPr>
                        <a:t>1,000,000</a:t>
                      </a:r>
                    </a:p>
                  </a:txBody>
                  <a:tcPr>
                    <a:solidFill>
                      <a:schemeClr val="tx1"/>
                    </a:solidFill>
                  </a:tcPr>
                </a:tc>
                <a:tc>
                  <a:txBody>
                    <a:bodyPr/>
                    <a:lstStyle/>
                    <a:p>
                      <a:pPr algn="r"/>
                      <a:r>
                        <a:rPr lang="es-PE" dirty="0">
                          <a:solidFill>
                            <a:schemeClr val="bg1"/>
                          </a:solidFill>
                        </a:rPr>
                        <a:t>400,000</a:t>
                      </a:r>
                    </a:p>
                  </a:txBody>
                  <a:tcPr>
                    <a:solidFill>
                      <a:schemeClr val="tx1"/>
                    </a:solidFill>
                  </a:tcPr>
                </a:tc>
                <a:tc>
                  <a:txBody>
                    <a:bodyPr/>
                    <a:lstStyle/>
                    <a:p>
                      <a:pPr algn="r"/>
                      <a:r>
                        <a:rPr lang="es-PE" dirty="0">
                          <a:solidFill>
                            <a:schemeClr val="bg1"/>
                          </a:solidFill>
                        </a:rPr>
                        <a:t>1,400,000</a:t>
                      </a:r>
                    </a:p>
                  </a:txBody>
                  <a:tcPr>
                    <a:solidFill>
                      <a:schemeClr val="tx1"/>
                    </a:solidFill>
                  </a:tcPr>
                </a:tc>
                <a:extLst>
                  <a:ext uri="{0D108BD9-81ED-4DB2-BD59-A6C34878D82A}">
                    <a16:rowId xmlns:a16="http://schemas.microsoft.com/office/drawing/2014/main" val="1000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504751631"/>
              </p:ext>
            </p:extLst>
          </p:nvPr>
        </p:nvGraphicFramePr>
        <p:xfrm>
          <a:off x="874146" y="3240355"/>
          <a:ext cx="6274617" cy="1483360"/>
        </p:xfrm>
        <a:graphic>
          <a:graphicData uri="http://schemas.openxmlformats.org/drawingml/2006/table">
            <a:tbl>
              <a:tblPr firstRow="1" bandRow="1">
                <a:tableStyleId>{2D5ABB26-0587-4C30-8999-92F81FD0307C}</a:tableStyleId>
              </a:tblPr>
              <a:tblGrid>
                <a:gridCol w="3804133">
                  <a:extLst>
                    <a:ext uri="{9D8B030D-6E8A-4147-A177-3AD203B41FA5}">
                      <a16:colId xmlns:a16="http://schemas.microsoft.com/office/drawing/2014/main" val="20000"/>
                    </a:ext>
                  </a:extLst>
                </a:gridCol>
                <a:gridCol w="1299411">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tblGrid>
              <a:tr h="370840">
                <a:tc>
                  <a:txBody>
                    <a:bodyPr/>
                    <a:lstStyle/>
                    <a:p>
                      <a:endParaRPr lang="es-PE" sz="1800" b="1" dirty="0">
                        <a:solidFill>
                          <a:schemeClr val="bg1"/>
                        </a:solidFill>
                      </a:endParaRPr>
                    </a:p>
                  </a:txBody>
                  <a:tcPr/>
                </a:tc>
                <a:tc>
                  <a:txBody>
                    <a:bodyPr/>
                    <a:lstStyle/>
                    <a:p>
                      <a:pPr algn="ctr"/>
                      <a:r>
                        <a:rPr lang="es-PE" sz="1800" b="1" dirty="0">
                          <a:solidFill>
                            <a:schemeClr val="bg1"/>
                          </a:solidFill>
                        </a:rPr>
                        <a:t>Debe</a:t>
                      </a:r>
                    </a:p>
                  </a:txBody>
                  <a:tcPr/>
                </a:tc>
                <a:tc>
                  <a:txBody>
                    <a:bodyPr/>
                    <a:lstStyle/>
                    <a:p>
                      <a:pPr algn="ctr"/>
                      <a:r>
                        <a:rPr lang="es-PE" sz="1800" b="1" dirty="0">
                          <a:solidFill>
                            <a:schemeClr val="bg1"/>
                          </a:solidFill>
                        </a:rPr>
                        <a:t>Haber</a:t>
                      </a:r>
                    </a:p>
                  </a:txBody>
                  <a:tcPr/>
                </a:tc>
                <a:extLst>
                  <a:ext uri="{0D108BD9-81ED-4DB2-BD59-A6C34878D82A}">
                    <a16:rowId xmlns:a16="http://schemas.microsoft.com/office/drawing/2014/main" val="10000"/>
                  </a:ext>
                </a:extLst>
              </a:tr>
              <a:tr h="370840">
                <a:tc>
                  <a:txBody>
                    <a:bodyPr/>
                    <a:lstStyle/>
                    <a:p>
                      <a:r>
                        <a:rPr lang="es-PE" sz="1800" dirty="0">
                          <a:solidFill>
                            <a:schemeClr val="bg1"/>
                          </a:solidFill>
                        </a:rPr>
                        <a:t>Efectivo</a:t>
                      </a:r>
                    </a:p>
                  </a:txBody>
                  <a:tcPr/>
                </a:tc>
                <a:tc>
                  <a:txBody>
                    <a:bodyPr/>
                    <a:lstStyle/>
                    <a:p>
                      <a:pPr algn="r"/>
                      <a:r>
                        <a:rPr lang="es-PE" sz="1800" dirty="0">
                          <a:solidFill>
                            <a:schemeClr val="bg1"/>
                          </a:solidFill>
                        </a:rPr>
                        <a:t>1,000,000</a:t>
                      </a:r>
                    </a:p>
                  </a:txBody>
                  <a:tcPr/>
                </a:tc>
                <a:tc>
                  <a:txBody>
                    <a:bodyPr/>
                    <a:lstStyle/>
                    <a:p>
                      <a:pPr algn="r"/>
                      <a:endParaRPr lang="es-PE" sz="1800" dirty="0">
                        <a:solidFill>
                          <a:schemeClr val="bg1"/>
                        </a:solidFill>
                      </a:endParaRPr>
                    </a:p>
                  </a:txBody>
                  <a:tcPr/>
                </a:tc>
                <a:extLst>
                  <a:ext uri="{0D108BD9-81ED-4DB2-BD59-A6C34878D82A}">
                    <a16:rowId xmlns:a16="http://schemas.microsoft.com/office/drawing/2014/main" val="10001"/>
                  </a:ext>
                </a:extLst>
              </a:tr>
              <a:tr h="370840">
                <a:tc>
                  <a:txBody>
                    <a:bodyPr/>
                    <a:lstStyle/>
                    <a:p>
                      <a:r>
                        <a:rPr lang="es-PE" sz="1800" dirty="0">
                          <a:solidFill>
                            <a:schemeClr val="bg1"/>
                          </a:solidFill>
                        </a:rPr>
                        <a:t>Intereses diferidos</a:t>
                      </a:r>
                    </a:p>
                  </a:txBody>
                  <a:tcPr/>
                </a:tc>
                <a:tc>
                  <a:txBody>
                    <a:bodyPr/>
                    <a:lstStyle/>
                    <a:p>
                      <a:pPr algn="r"/>
                      <a:r>
                        <a:rPr lang="es-PE" sz="1800" dirty="0">
                          <a:solidFill>
                            <a:schemeClr val="bg1"/>
                          </a:solidFill>
                        </a:rPr>
                        <a:t>400,000</a:t>
                      </a:r>
                    </a:p>
                  </a:txBody>
                  <a:tcPr/>
                </a:tc>
                <a:tc>
                  <a:txBody>
                    <a:bodyPr/>
                    <a:lstStyle/>
                    <a:p>
                      <a:pPr algn="r"/>
                      <a:endParaRPr lang="es-PE" sz="1800" dirty="0">
                        <a:solidFill>
                          <a:schemeClr val="bg1"/>
                        </a:solidFill>
                      </a:endParaRPr>
                    </a:p>
                  </a:txBody>
                  <a:tcPr/>
                </a:tc>
                <a:extLst>
                  <a:ext uri="{0D108BD9-81ED-4DB2-BD59-A6C34878D82A}">
                    <a16:rowId xmlns:a16="http://schemas.microsoft.com/office/drawing/2014/main" val="10002"/>
                  </a:ext>
                </a:extLst>
              </a:tr>
              <a:tr h="370840">
                <a:tc>
                  <a:txBody>
                    <a:bodyPr/>
                    <a:lstStyle/>
                    <a:p>
                      <a:r>
                        <a:rPr lang="es-PE" sz="1800" dirty="0">
                          <a:solidFill>
                            <a:schemeClr val="bg1"/>
                          </a:solidFill>
                        </a:rPr>
                        <a:t>Préstamos por pagar</a:t>
                      </a:r>
                    </a:p>
                  </a:txBody>
                  <a:tcPr/>
                </a:tc>
                <a:tc>
                  <a:txBody>
                    <a:bodyPr/>
                    <a:lstStyle/>
                    <a:p>
                      <a:pPr algn="r"/>
                      <a:endParaRPr lang="es-PE" sz="1800" dirty="0">
                        <a:solidFill>
                          <a:schemeClr val="bg1"/>
                        </a:solidFill>
                      </a:endParaRPr>
                    </a:p>
                  </a:txBody>
                  <a:tcPr/>
                </a:tc>
                <a:tc>
                  <a:txBody>
                    <a:bodyPr/>
                    <a:lstStyle/>
                    <a:p>
                      <a:pPr algn="r"/>
                      <a:r>
                        <a:rPr lang="es-PE" sz="1800" dirty="0">
                          <a:solidFill>
                            <a:schemeClr val="bg1"/>
                          </a:solidFill>
                        </a:rPr>
                        <a:t>1,400,000</a:t>
                      </a:r>
                    </a:p>
                  </a:txBody>
                  <a:tcPr/>
                </a:tc>
                <a:extLst>
                  <a:ext uri="{0D108BD9-81ED-4DB2-BD59-A6C34878D82A}">
                    <a16:rowId xmlns:a16="http://schemas.microsoft.com/office/drawing/2014/main" val="10003"/>
                  </a:ext>
                </a:extLst>
              </a:tr>
            </a:tbl>
          </a:graphicData>
        </a:graphic>
      </p:graphicFrame>
      <p:sp>
        <p:nvSpPr>
          <p:cNvPr id="3" name="CuadroTexto 2">
            <a:extLst>
              <a:ext uri="{FF2B5EF4-FFF2-40B4-BE49-F238E27FC236}">
                <a16:creationId xmlns:a16="http://schemas.microsoft.com/office/drawing/2014/main" id="{B55DCD91-9D8C-9CCF-9E8D-187685145726}"/>
              </a:ext>
            </a:extLst>
          </p:cNvPr>
          <p:cNvSpPr txBox="1"/>
          <p:nvPr/>
        </p:nvSpPr>
        <p:spPr>
          <a:xfrm>
            <a:off x="601775" y="4959596"/>
            <a:ext cx="6303992" cy="1569660"/>
          </a:xfrm>
          <a:prstGeom prst="rect">
            <a:avLst/>
          </a:prstGeom>
          <a:solidFill>
            <a:schemeClr val="accent6">
              <a:lumMod val="50000"/>
            </a:schemeClr>
          </a:solidFill>
        </p:spPr>
        <p:txBody>
          <a:bodyPr wrap="square" rtlCol="0">
            <a:spAutoFit/>
          </a:bodyPr>
          <a:lstStyle/>
          <a:p>
            <a:r>
              <a:rPr lang="es-PE" sz="2400" i="1" dirty="0">
                <a:solidFill>
                  <a:schemeClr val="bg1"/>
                </a:solidFill>
              </a:rPr>
              <a:t>Razones equivocadas:</a:t>
            </a:r>
          </a:p>
          <a:p>
            <a:pPr marL="457200" indent="-457200">
              <a:buAutoNum type="alphaLcParenR"/>
            </a:pPr>
            <a:r>
              <a:rPr lang="es-PE" sz="2400" i="1" dirty="0">
                <a:solidFill>
                  <a:schemeClr val="bg1"/>
                </a:solidFill>
              </a:rPr>
              <a:t>Así me enseñó mi profe</a:t>
            </a:r>
          </a:p>
          <a:p>
            <a:pPr marL="457200" indent="-457200">
              <a:buAutoNum type="alphaLcParenR"/>
            </a:pPr>
            <a:r>
              <a:rPr lang="es-PE" sz="2400" i="1" dirty="0">
                <a:solidFill>
                  <a:schemeClr val="bg1"/>
                </a:solidFill>
              </a:rPr>
              <a:t>Así dicen los conferencistas</a:t>
            </a:r>
          </a:p>
          <a:p>
            <a:pPr marL="457200" indent="-457200">
              <a:buAutoNum type="alphaLcParenR"/>
            </a:pPr>
            <a:r>
              <a:rPr lang="es-PE" sz="2400" i="1" dirty="0">
                <a:solidFill>
                  <a:schemeClr val="bg1"/>
                </a:solidFill>
              </a:rPr>
              <a:t>Así está en las revistas contables</a:t>
            </a:r>
          </a:p>
        </p:txBody>
      </p:sp>
    </p:spTree>
    <p:extLst>
      <p:ext uri="{BB962C8B-B14F-4D97-AF65-F5344CB8AC3E}">
        <p14:creationId xmlns:p14="http://schemas.microsoft.com/office/powerpoint/2010/main" val="386398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8" y="102069"/>
            <a:ext cx="9685922" cy="6755931"/>
          </a:xfrm>
          <a:prstGeom prst="rect">
            <a:avLst/>
          </a:prstGeom>
        </p:spPr>
      </p:pic>
      <p:sp>
        <p:nvSpPr>
          <p:cNvPr id="2" name="CuadroTexto 1"/>
          <p:cNvSpPr txBox="1"/>
          <p:nvPr/>
        </p:nvSpPr>
        <p:spPr>
          <a:xfrm>
            <a:off x="81885" y="81888"/>
            <a:ext cx="8461612" cy="461665"/>
          </a:xfrm>
          <a:prstGeom prst="rect">
            <a:avLst/>
          </a:prstGeom>
          <a:solidFill>
            <a:schemeClr val="bg1"/>
          </a:solidFill>
        </p:spPr>
        <p:txBody>
          <a:bodyPr wrap="square" rtlCol="0">
            <a:spAutoFit/>
          </a:bodyPr>
          <a:lstStyle/>
          <a:p>
            <a:r>
              <a:rPr lang="es-PE" sz="2400" b="1" dirty="0">
                <a:solidFill>
                  <a:srgbClr val="002060"/>
                </a:solidFill>
              </a:rPr>
              <a:t>Experiencia N° 7</a:t>
            </a:r>
            <a:r>
              <a:rPr lang="es-PE" sz="2400" b="1" dirty="0">
                <a:solidFill>
                  <a:srgbClr val="0070C0"/>
                </a:solidFill>
              </a:rPr>
              <a:t>:</a:t>
            </a:r>
            <a:r>
              <a:rPr lang="es-PE" dirty="0"/>
              <a:t> </a:t>
            </a:r>
            <a:r>
              <a:rPr lang="es-PE" sz="2000" b="1" dirty="0">
                <a:solidFill>
                  <a:srgbClr val="0070C0"/>
                </a:solidFill>
              </a:rPr>
              <a:t>Sustancia Antes que Forma</a:t>
            </a:r>
          </a:p>
        </p:txBody>
      </p:sp>
      <p:graphicFrame>
        <p:nvGraphicFramePr>
          <p:cNvPr id="7" name="Tabla 6"/>
          <p:cNvGraphicFramePr>
            <a:graphicFrameLocks noGrp="1"/>
          </p:cNvGraphicFramePr>
          <p:nvPr/>
        </p:nvGraphicFramePr>
        <p:xfrm>
          <a:off x="3286626" y="779434"/>
          <a:ext cx="4411578" cy="2225040"/>
        </p:xfrm>
        <a:graphic>
          <a:graphicData uri="http://schemas.openxmlformats.org/drawingml/2006/table">
            <a:tbl>
              <a:tblPr firstRow="1" bandRow="1">
                <a:tableStyleId>{2D5ABB26-0587-4C30-8999-92F81FD0307C}</a:tableStyleId>
              </a:tblPr>
              <a:tblGrid>
                <a:gridCol w="770020">
                  <a:extLst>
                    <a:ext uri="{9D8B030D-6E8A-4147-A177-3AD203B41FA5}">
                      <a16:colId xmlns:a16="http://schemas.microsoft.com/office/drawing/2014/main" val="20000"/>
                    </a:ext>
                  </a:extLst>
                </a:gridCol>
                <a:gridCol w="1267326">
                  <a:extLst>
                    <a:ext uri="{9D8B030D-6E8A-4147-A177-3AD203B41FA5}">
                      <a16:colId xmlns:a16="http://schemas.microsoft.com/office/drawing/2014/main" val="20001"/>
                    </a:ext>
                  </a:extLst>
                </a:gridCol>
                <a:gridCol w="1138990">
                  <a:extLst>
                    <a:ext uri="{9D8B030D-6E8A-4147-A177-3AD203B41FA5}">
                      <a16:colId xmlns:a16="http://schemas.microsoft.com/office/drawing/2014/main" val="20002"/>
                    </a:ext>
                  </a:extLst>
                </a:gridCol>
                <a:gridCol w="1235242">
                  <a:extLst>
                    <a:ext uri="{9D8B030D-6E8A-4147-A177-3AD203B41FA5}">
                      <a16:colId xmlns:a16="http://schemas.microsoft.com/office/drawing/2014/main" val="20003"/>
                    </a:ext>
                  </a:extLst>
                </a:gridCol>
              </a:tblGrid>
              <a:tr h="370840">
                <a:tc>
                  <a:txBody>
                    <a:bodyPr/>
                    <a:lstStyle/>
                    <a:p>
                      <a:pPr algn="ctr"/>
                      <a:r>
                        <a:rPr lang="es-PE" b="1" dirty="0">
                          <a:solidFill>
                            <a:schemeClr val="bg1"/>
                          </a:solidFill>
                        </a:rPr>
                        <a:t>N°</a:t>
                      </a:r>
                    </a:p>
                  </a:txBody>
                  <a:tcPr>
                    <a:solidFill>
                      <a:schemeClr val="tx1"/>
                    </a:solidFill>
                  </a:tcPr>
                </a:tc>
                <a:tc>
                  <a:txBody>
                    <a:bodyPr/>
                    <a:lstStyle/>
                    <a:p>
                      <a:pPr algn="ctr"/>
                      <a:r>
                        <a:rPr lang="es-PE" b="1" dirty="0">
                          <a:solidFill>
                            <a:schemeClr val="bg1"/>
                          </a:solidFill>
                        </a:rPr>
                        <a:t>Principal</a:t>
                      </a:r>
                    </a:p>
                  </a:txBody>
                  <a:tcPr>
                    <a:solidFill>
                      <a:schemeClr val="tx1"/>
                    </a:solidFill>
                  </a:tcPr>
                </a:tc>
                <a:tc>
                  <a:txBody>
                    <a:bodyPr/>
                    <a:lstStyle/>
                    <a:p>
                      <a:pPr algn="ctr"/>
                      <a:r>
                        <a:rPr lang="es-PE" b="1" dirty="0">
                          <a:solidFill>
                            <a:schemeClr val="bg1"/>
                          </a:solidFill>
                        </a:rPr>
                        <a:t>Intereses</a:t>
                      </a:r>
                    </a:p>
                  </a:txBody>
                  <a:tcPr>
                    <a:solidFill>
                      <a:schemeClr val="tx1"/>
                    </a:solidFill>
                  </a:tcPr>
                </a:tc>
                <a:tc>
                  <a:txBody>
                    <a:bodyPr/>
                    <a:lstStyle/>
                    <a:p>
                      <a:pPr algn="ctr"/>
                      <a:r>
                        <a:rPr lang="es-PE" b="1" dirty="0">
                          <a:solidFill>
                            <a:schemeClr val="bg1"/>
                          </a:solidFill>
                        </a:rPr>
                        <a:t>Cuota</a:t>
                      </a:r>
                    </a:p>
                  </a:txBody>
                  <a:tcPr>
                    <a:solidFill>
                      <a:schemeClr val="tx1"/>
                    </a:solidFill>
                  </a:tcPr>
                </a:tc>
                <a:extLst>
                  <a:ext uri="{0D108BD9-81ED-4DB2-BD59-A6C34878D82A}">
                    <a16:rowId xmlns:a16="http://schemas.microsoft.com/office/drawing/2014/main" val="10000"/>
                  </a:ext>
                </a:extLst>
              </a:tr>
              <a:tr h="370840">
                <a:tc>
                  <a:txBody>
                    <a:bodyPr/>
                    <a:lstStyle/>
                    <a:p>
                      <a:pPr algn="ctr"/>
                      <a:r>
                        <a:rPr lang="es-PE" dirty="0">
                          <a:solidFill>
                            <a:schemeClr val="bg1"/>
                          </a:solidFill>
                        </a:rPr>
                        <a:t>1</a:t>
                      </a:r>
                    </a:p>
                  </a:txBody>
                  <a:tcPr/>
                </a:tc>
                <a:tc>
                  <a:txBody>
                    <a:bodyPr/>
                    <a:lstStyle/>
                    <a:p>
                      <a:pPr algn="r"/>
                      <a:r>
                        <a:rPr lang="es-PE" dirty="0">
                          <a:solidFill>
                            <a:schemeClr val="bg1"/>
                          </a:solidFill>
                        </a:rPr>
                        <a:t>70,000</a:t>
                      </a:r>
                    </a:p>
                  </a:txBody>
                  <a:tcPr/>
                </a:tc>
                <a:tc>
                  <a:txBody>
                    <a:bodyPr/>
                    <a:lstStyle/>
                    <a:p>
                      <a:pPr algn="r"/>
                      <a:r>
                        <a:rPr lang="es-PE" dirty="0">
                          <a:solidFill>
                            <a:schemeClr val="bg1"/>
                          </a:solidFill>
                        </a:rPr>
                        <a:t>30,000</a:t>
                      </a:r>
                    </a:p>
                  </a:txBody>
                  <a:tcPr/>
                </a:tc>
                <a:tc>
                  <a:txBody>
                    <a:bodyPr/>
                    <a:lstStyle/>
                    <a:p>
                      <a:pPr algn="r"/>
                      <a:r>
                        <a:rPr lang="es-PE" dirty="0">
                          <a:solidFill>
                            <a:schemeClr val="bg1"/>
                          </a:solidFill>
                        </a:rPr>
                        <a:t>100,000</a:t>
                      </a:r>
                    </a:p>
                  </a:txBody>
                  <a:tcPr/>
                </a:tc>
                <a:extLst>
                  <a:ext uri="{0D108BD9-81ED-4DB2-BD59-A6C34878D82A}">
                    <a16:rowId xmlns:a16="http://schemas.microsoft.com/office/drawing/2014/main" val="10001"/>
                  </a:ext>
                </a:extLst>
              </a:tr>
              <a:tr h="370840">
                <a:tc>
                  <a:txBody>
                    <a:bodyPr/>
                    <a:lstStyle/>
                    <a:p>
                      <a:pPr algn="ctr"/>
                      <a:r>
                        <a:rPr lang="es-PE" dirty="0">
                          <a:solidFill>
                            <a:schemeClr val="bg1"/>
                          </a:solidFill>
                        </a:rPr>
                        <a:t>2</a:t>
                      </a:r>
                    </a:p>
                  </a:txBody>
                  <a:tcPr/>
                </a:tc>
                <a:tc>
                  <a:txBody>
                    <a:bodyPr/>
                    <a:lstStyle/>
                    <a:p>
                      <a:pPr algn="r"/>
                      <a:r>
                        <a:rPr lang="es-PE" dirty="0">
                          <a:solidFill>
                            <a:schemeClr val="bg1"/>
                          </a:solidFill>
                        </a:rPr>
                        <a:t>75,000</a:t>
                      </a:r>
                    </a:p>
                  </a:txBody>
                  <a:tcPr/>
                </a:tc>
                <a:tc>
                  <a:txBody>
                    <a:bodyPr/>
                    <a:lstStyle/>
                    <a:p>
                      <a:pPr algn="r"/>
                      <a:r>
                        <a:rPr lang="es-PE" dirty="0">
                          <a:solidFill>
                            <a:schemeClr val="bg1"/>
                          </a:solidFill>
                        </a:rPr>
                        <a:t>25,000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100,000</a:t>
                      </a:r>
                    </a:p>
                  </a:txBody>
                  <a:tcPr/>
                </a:tc>
                <a:extLst>
                  <a:ext uri="{0D108BD9-81ED-4DB2-BD59-A6C34878D82A}">
                    <a16:rowId xmlns:a16="http://schemas.microsoft.com/office/drawing/2014/main" val="10002"/>
                  </a:ext>
                </a:extLst>
              </a:tr>
              <a:tr h="370840">
                <a:tc>
                  <a:txBody>
                    <a:bodyPr/>
                    <a:lstStyle/>
                    <a:p>
                      <a:pPr algn="ctr"/>
                      <a:r>
                        <a:rPr lang="es-PE" dirty="0">
                          <a:solidFill>
                            <a:schemeClr val="bg1"/>
                          </a:solidFill>
                        </a:rPr>
                        <a:t>:</a:t>
                      </a:r>
                    </a:p>
                  </a:txBody>
                  <a:tcPr/>
                </a:tc>
                <a:tc>
                  <a:txBody>
                    <a:bodyPr/>
                    <a:lstStyle/>
                    <a:p>
                      <a:pPr algn="r"/>
                      <a:r>
                        <a:rPr lang="es-PE" dirty="0">
                          <a:solidFill>
                            <a:schemeClr val="bg1"/>
                          </a:solidFill>
                        </a:rPr>
                        <a:t>:</a:t>
                      </a:r>
                    </a:p>
                  </a:txBody>
                  <a:tcPr/>
                </a:tc>
                <a:tc>
                  <a:txBody>
                    <a:bodyPr/>
                    <a:lstStyle/>
                    <a:p>
                      <a:pPr algn="r"/>
                      <a:r>
                        <a:rPr lang="es-PE" dirty="0">
                          <a:solidFill>
                            <a:schemeClr val="bg1"/>
                          </a:solidFill>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a:t>
                      </a:r>
                    </a:p>
                  </a:txBody>
                  <a:tcPr/>
                </a:tc>
                <a:extLst>
                  <a:ext uri="{0D108BD9-81ED-4DB2-BD59-A6C34878D82A}">
                    <a16:rowId xmlns:a16="http://schemas.microsoft.com/office/drawing/2014/main" val="10003"/>
                  </a:ext>
                </a:extLst>
              </a:tr>
              <a:tr h="370840">
                <a:tc>
                  <a:txBody>
                    <a:bodyPr/>
                    <a:lstStyle/>
                    <a:p>
                      <a:pPr algn="ctr"/>
                      <a:r>
                        <a:rPr lang="es-PE" dirty="0">
                          <a:solidFill>
                            <a:schemeClr val="bg1"/>
                          </a:solidFill>
                        </a:rPr>
                        <a:t>N</a:t>
                      </a:r>
                    </a:p>
                  </a:txBody>
                  <a:tcPr/>
                </a:tc>
                <a:tc>
                  <a:txBody>
                    <a:bodyPr/>
                    <a:lstStyle/>
                    <a:p>
                      <a:pPr algn="r"/>
                      <a:r>
                        <a:rPr lang="es-PE" dirty="0">
                          <a:solidFill>
                            <a:schemeClr val="bg1"/>
                          </a:solidFill>
                        </a:rPr>
                        <a:t>95,000</a:t>
                      </a:r>
                    </a:p>
                  </a:txBody>
                  <a:tcPr/>
                </a:tc>
                <a:tc>
                  <a:txBody>
                    <a:bodyPr/>
                    <a:lstStyle/>
                    <a:p>
                      <a:pPr algn="r"/>
                      <a:r>
                        <a:rPr lang="es-PE" dirty="0">
                          <a:solidFill>
                            <a:schemeClr val="bg1"/>
                          </a:solidFill>
                        </a:rPr>
                        <a:t>5,000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PE" dirty="0">
                          <a:solidFill>
                            <a:schemeClr val="bg1"/>
                          </a:solidFill>
                        </a:rPr>
                        <a:t>100,000</a:t>
                      </a:r>
                    </a:p>
                  </a:txBody>
                  <a:tcPr/>
                </a:tc>
                <a:extLst>
                  <a:ext uri="{0D108BD9-81ED-4DB2-BD59-A6C34878D82A}">
                    <a16:rowId xmlns:a16="http://schemas.microsoft.com/office/drawing/2014/main" val="10004"/>
                  </a:ext>
                </a:extLst>
              </a:tr>
              <a:tr h="370840">
                <a:tc>
                  <a:txBody>
                    <a:bodyPr/>
                    <a:lstStyle/>
                    <a:p>
                      <a:r>
                        <a:rPr lang="es-PE" b="1" dirty="0">
                          <a:solidFill>
                            <a:schemeClr val="bg1"/>
                          </a:solidFill>
                        </a:rPr>
                        <a:t>Total</a:t>
                      </a:r>
                    </a:p>
                  </a:txBody>
                  <a:tcPr>
                    <a:solidFill>
                      <a:schemeClr val="tx1"/>
                    </a:solidFill>
                  </a:tcPr>
                </a:tc>
                <a:tc>
                  <a:txBody>
                    <a:bodyPr/>
                    <a:lstStyle/>
                    <a:p>
                      <a:pPr algn="r"/>
                      <a:r>
                        <a:rPr lang="es-PE" dirty="0">
                          <a:solidFill>
                            <a:schemeClr val="bg1"/>
                          </a:solidFill>
                        </a:rPr>
                        <a:t>1,000,000</a:t>
                      </a:r>
                    </a:p>
                  </a:txBody>
                  <a:tcPr>
                    <a:solidFill>
                      <a:schemeClr val="tx1"/>
                    </a:solidFill>
                  </a:tcPr>
                </a:tc>
                <a:tc>
                  <a:txBody>
                    <a:bodyPr/>
                    <a:lstStyle/>
                    <a:p>
                      <a:pPr algn="r"/>
                      <a:r>
                        <a:rPr lang="es-PE" dirty="0">
                          <a:solidFill>
                            <a:schemeClr val="bg1"/>
                          </a:solidFill>
                        </a:rPr>
                        <a:t>400,000</a:t>
                      </a:r>
                    </a:p>
                  </a:txBody>
                  <a:tcPr>
                    <a:solidFill>
                      <a:schemeClr val="tx1"/>
                    </a:solidFill>
                  </a:tcPr>
                </a:tc>
                <a:tc>
                  <a:txBody>
                    <a:bodyPr/>
                    <a:lstStyle/>
                    <a:p>
                      <a:pPr algn="r"/>
                      <a:r>
                        <a:rPr lang="es-PE" dirty="0">
                          <a:solidFill>
                            <a:schemeClr val="bg1"/>
                          </a:solidFill>
                        </a:rPr>
                        <a:t>1,400,000</a:t>
                      </a:r>
                    </a:p>
                  </a:txBody>
                  <a:tcPr>
                    <a:solidFill>
                      <a:schemeClr val="tx1"/>
                    </a:solidFill>
                  </a:tcPr>
                </a:tc>
                <a:extLst>
                  <a:ext uri="{0D108BD9-81ED-4DB2-BD59-A6C34878D82A}">
                    <a16:rowId xmlns:a16="http://schemas.microsoft.com/office/drawing/2014/main" val="10005"/>
                  </a:ext>
                </a:extLst>
              </a:tr>
            </a:tbl>
          </a:graphicData>
        </a:graphic>
      </p:graphicFrame>
      <p:graphicFrame>
        <p:nvGraphicFramePr>
          <p:cNvPr id="9" name="Tabla 8"/>
          <p:cNvGraphicFramePr>
            <a:graphicFrameLocks noGrp="1"/>
          </p:cNvGraphicFramePr>
          <p:nvPr/>
        </p:nvGraphicFramePr>
        <p:xfrm>
          <a:off x="874146" y="3240355"/>
          <a:ext cx="6274617" cy="1483360"/>
        </p:xfrm>
        <a:graphic>
          <a:graphicData uri="http://schemas.openxmlformats.org/drawingml/2006/table">
            <a:tbl>
              <a:tblPr firstRow="1" bandRow="1">
                <a:tableStyleId>{2D5ABB26-0587-4C30-8999-92F81FD0307C}</a:tableStyleId>
              </a:tblPr>
              <a:tblGrid>
                <a:gridCol w="3804133">
                  <a:extLst>
                    <a:ext uri="{9D8B030D-6E8A-4147-A177-3AD203B41FA5}">
                      <a16:colId xmlns:a16="http://schemas.microsoft.com/office/drawing/2014/main" val="20000"/>
                    </a:ext>
                  </a:extLst>
                </a:gridCol>
                <a:gridCol w="1299411">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tblGrid>
              <a:tr h="370840">
                <a:tc>
                  <a:txBody>
                    <a:bodyPr/>
                    <a:lstStyle/>
                    <a:p>
                      <a:endParaRPr lang="es-PE" sz="1800" b="1" dirty="0">
                        <a:solidFill>
                          <a:schemeClr val="bg1"/>
                        </a:solidFill>
                      </a:endParaRPr>
                    </a:p>
                  </a:txBody>
                  <a:tcPr/>
                </a:tc>
                <a:tc>
                  <a:txBody>
                    <a:bodyPr/>
                    <a:lstStyle/>
                    <a:p>
                      <a:pPr algn="ctr"/>
                      <a:r>
                        <a:rPr lang="es-PE" sz="1800" b="1" dirty="0">
                          <a:solidFill>
                            <a:schemeClr val="bg1"/>
                          </a:solidFill>
                        </a:rPr>
                        <a:t>Debe</a:t>
                      </a:r>
                    </a:p>
                  </a:txBody>
                  <a:tcPr/>
                </a:tc>
                <a:tc>
                  <a:txBody>
                    <a:bodyPr/>
                    <a:lstStyle/>
                    <a:p>
                      <a:pPr algn="ctr"/>
                      <a:r>
                        <a:rPr lang="es-PE" sz="1800" b="1" dirty="0">
                          <a:solidFill>
                            <a:schemeClr val="bg1"/>
                          </a:solidFill>
                        </a:rPr>
                        <a:t>Haber</a:t>
                      </a:r>
                    </a:p>
                  </a:txBody>
                  <a:tcPr/>
                </a:tc>
                <a:extLst>
                  <a:ext uri="{0D108BD9-81ED-4DB2-BD59-A6C34878D82A}">
                    <a16:rowId xmlns:a16="http://schemas.microsoft.com/office/drawing/2014/main" val="10000"/>
                  </a:ext>
                </a:extLst>
              </a:tr>
              <a:tr h="370840">
                <a:tc>
                  <a:txBody>
                    <a:bodyPr/>
                    <a:lstStyle/>
                    <a:p>
                      <a:r>
                        <a:rPr lang="es-PE" sz="1800" dirty="0">
                          <a:solidFill>
                            <a:schemeClr val="bg1"/>
                          </a:solidFill>
                        </a:rPr>
                        <a:t>Efectivo</a:t>
                      </a:r>
                    </a:p>
                  </a:txBody>
                  <a:tcPr/>
                </a:tc>
                <a:tc>
                  <a:txBody>
                    <a:bodyPr/>
                    <a:lstStyle/>
                    <a:p>
                      <a:pPr algn="r"/>
                      <a:r>
                        <a:rPr lang="es-PE" sz="1800" dirty="0">
                          <a:solidFill>
                            <a:schemeClr val="bg1"/>
                          </a:solidFill>
                        </a:rPr>
                        <a:t>1,000,000</a:t>
                      </a:r>
                    </a:p>
                  </a:txBody>
                  <a:tcPr/>
                </a:tc>
                <a:tc>
                  <a:txBody>
                    <a:bodyPr/>
                    <a:lstStyle/>
                    <a:p>
                      <a:pPr algn="r"/>
                      <a:endParaRPr lang="es-PE" sz="1800" dirty="0">
                        <a:solidFill>
                          <a:schemeClr val="bg1"/>
                        </a:solidFill>
                      </a:endParaRPr>
                    </a:p>
                  </a:txBody>
                  <a:tcPr/>
                </a:tc>
                <a:extLst>
                  <a:ext uri="{0D108BD9-81ED-4DB2-BD59-A6C34878D82A}">
                    <a16:rowId xmlns:a16="http://schemas.microsoft.com/office/drawing/2014/main" val="10001"/>
                  </a:ext>
                </a:extLst>
              </a:tr>
              <a:tr h="370840">
                <a:tc>
                  <a:txBody>
                    <a:bodyPr/>
                    <a:lstStyle/>
                    <a:p>
                      <a:r>
                        <a:rPr lang="es-PE" sz="1800" dirty="0">
                          <a:solidFill>
                            <a:schemeClr val="bg1"/>
                          </a:solidFill>
                        </a:rPr>
                        <a:t>Intereses diferidos</a:t>
                      </a:r>
                    </a:p>
                  </a:txBody>
                  <a:tcPr/>
                </a:tc>
                <a:tc>
                  <a:txBody>
                    <a:bodyPr/>
                    <a:lstStyle/>
                    <a:p>
                      <a:pPr algn="r"/>
                      <a:r>
                        <a:rPr lang="es-PE" sz="1800" dirty="0">
                          <a:solidFill>
                            <a:schemeClr val="bg1"/>
                          </a:solidFill>
                        </a:rPr>
                        <a:t>400,000</a:t>
                      </a:r>
                    </a:p>
                  </a:txBody>
                  <a:tcPr/>
                </a:tc>
                <a:tc>
                  <a:txBody>
                    <a:bodyPr/>
                    <a:lstStyle/>
                    <a:p>
                      <a:pPr algn="r"/>
                      <a:endParaRPr lang="es-PE" sz="1800" dirty="0">
                        <a:solidFill>
                          <a:schemeClr val="bg1"/>
                        </a:solidFill>
                      </a:endParaRPr>
                    </a:p>
                  </a:txBody>
                  <a:tcPr/>
                </a:tc>
                <a:extLst>
                  <a:ext uri="{0D108BD9-81ED-4DB2-BD59-A6C34878D82A}">
                    <a16:rowId xmlns:a16="http://schemas.microsoft.com/office/drawing/2014/main" val="10002"/>
                  </a:ext>
                </a:extLst>
              </a:tr>
              <a:tr h="370840">
                <a:tc>
                  <a:txBody>
                    <a:bodyPr/>
                    <a:lstStyle/>
                    <a:p>
                      <a:r>
                        <a:rPr lang="es-PE" sz="1800" dirty="0">
                          <a:solidFill>
                            <a:schemeClr val="bg1"/>
                          </a:solidFill>
                        </a:rPr>
                        <a:t>Préstamos por pagar</a:t>
                      </a:r>
                    </a:p>
                  </a:txBody>
                  <a:tcPr/>
                </a:tc>
                <a:tc>
                  <a:txBody>
                    <a:bodyPr/>
                    <a:lstStyle/>
                    <a:p>
                      <a:pPr algn="r"/>
                      <a:endParaRPr lang="es-PE" sz="1800" dirty="0">
                        <a:solidFill>
                          <a:schemeClr val="bg1"/>
                        </a:solidFill>
                      </a:endParaRPr>
                    </a:p>
                  </a:txBody>
                  <a:tcPr/>
                </a:tc>
                <a:tc>
                  <a:txBody>
                    <a:bodyPr/>
                    <a:lstStyle/>
                    <a:p>
                      <a:pPr algn="r"/>
                      <a:r>
                        <a:rPr lang="es-PE" sz="1800" dirty="0">
                          <a:solidFill>
                            <a:schemeClr val="bg1"/>
                          </a:solidFill>
                        </a:rPr>
                        <a:t>1,400,000</a:t>
                      </a:r>
                    </a:p>
                  </a:txBody>
                  <a:tcPr/>
                </a:tc>
                <a:extLst>
                  <a:ext uri="{0D108BD9-81ED-4DB2-BD59-A6C34878D82A}">
                    <a16:rowId xmlns:a16="http://schemas.microsoft.com/office/drawing/2014/main" val="10003"/>
                  </a:ext>
                </a:extLst>
              </a:tr>
            </a:tbl>
          </a:graphicData>
        </a:graphic>
      </p:graphicFrame>
      <p:sp>
        <p:nvSpPr>
          <p:cNvPr id="10" name="CuadroTexto 9"/>
          <p:cNvSpPr txBox="1"/>
          <p:nvPr/>
        </p:nvSpPr>
        <p:spPr>
          <a:xfrm>
            <a:off x="1095726" y="-1394605"/>
            <a:ext cx="5831454" cy="461665"/>
          </a:xfrm>
          <a:prstGeom prst="rect">
            <a:avLst/>
          </a:prstGeom>
          <a:solidFill>
            <a:srgbClr val="FFFFFF"/>
          </a:solidFill>
        </p:spPr>
        <p:txBody>
          <a:bodyPr wrap="square" rtlCol="0">
            <a:spAutoFit/>
          </a:bodyPr>
          <a:lstStyle/>
          <a:p>
            <a:r>
              <a:rPr lang="es-PE" sz="2400" i="1" dirty="0"/>
              <a:t>Reconocimiento de partidas no devengadas</a:t>
            </a:r>
          </a:p>
        </p:txBody>
      </p:sp>
      <p:graphicFrame>
        <p:nvGraphicFramePr>
          <p:cNvPr id="11" name="Tabla 10"/>
          <p:cNvGraphicFramePr>
            <a:graphicFrameLocks noGrp="1"/>
          </p:cNvGraphicFramePr>
          <p:nvPr>
            <p:extLst>
              <p:ext uri="{D42A27DB-BD31-4B8C-83A1-F6EECF244321}">
                <p14:modId xmlns:p14="http://schemas.microsoft.com/office/powerpoint/2010/main" val="2540229277"/>
              </p:ext>
            </p:extLst>
          </p:nvPr>
        </p:nvGraphicFramePr>
        <p:xfrm>
          <a:off x="874145" y="3355236"/>
          <a:ext cx="6274617" cy="1294110"/>
        </p:xfrm>
        <a:graphic>
          <a:graphicData uri="http://schemas.openxmlformats.org/drawingml/2006/table">
            <a:tbl>
              <a:tblPr firstRow="1" bandRow="1">
                <a:tableStyleId>{2D5ABB26-0587-4C30-8999-92F81FD0307C}</a:tableStyleId>
              </a:tblPr>
              <a:tblGrid>
                <a:gridCol w="3804133">
                  <a:extLst>
                    <a:ext uri="{9D8B030D-6E8A-4147-A177-3AD203B41FA5}">
                      <a16:colId xmlns:a16="http://schemas.microsoft.com/office/drawing/2014/main" val="20000"/>
                    </a:ext>
                  </a:extLst>
                </a:gridCol>
                <a:gridCol w="1299411">
                  <a:extLst>
                    <a:ext uri="{9D8B030D-6E8A-4147-A177-3AD203B41FA5}">
                      <a16:colId xmlns:a16="http://schemas.microsoft.com/office/drawing/2014/main" val="20001"/>
                    </a:ext>
                  </a:extLst>
                </a:gridCol>
                <a:gridCol w="1171073">
                  <a:extLst>
                    <a:ext uri="{9D8B030D-6E8A-4147-A177-3AD203B41FA5}">
                      <a16:colId xmlns:a16="http://schemas.microsoft.com/office/drawing/2014/main" val="20002"/>
                    </a:ext>
                  </a:extLst>
                </a:gridCol>
              </a:tblGrid>
              <a:tr h="431370">
                <a:tc>
                  <a:txBody>
                    <a:bodyPr/>
                    <a:lstStyle/>
                    <a:p>
                      <a:endParaRPr lang="es-PE" sz="1800" b="1" dirty="0">
                        <a:solidFill>
                          <a:schemeClr val="bg1"/>
                        </a:solidFill>
                      </a:endParaRPr>
                    </a:p>
                  </a:txBody>
                  <a:tcPr>
                    <a:solidFill>
                      <a:srgbClr val="006600"/>
                    </a:solidFill>
                  </a:tcPr>
                </a:tc>
                <a:tc>
                  <a:txBody>
                    <a:bodyPr/>
                    <a:lstStyle/>
                    <a:p>
                      <a:pPr algn="ctr"/>
                      <a:r>
                        <a:rPr lang="es-PE" sz="1800" b="1" dirty="0">
                          <a:solidFill>
                            <a:schemeClr val="bg1"/>
                          </a:solidFill>
                        </a:rPr>
                        <a:t>Debe</a:t>
                      </a:r>
                    </a:p>
                  </a:txBody>
                  <a:tcPr>
                    <a:solidFill>
                      <a:srgbClr val="006600"/>
                    </a:solidFill>
                  </a:tcPr>
                </a:tc>
                <a:tc>
                  <a:txBody>
                    <a:bodyPr/>
                    <a:lstStyle/>
                    <a:p>
                      <a:pPr algn="ctr"/>
                      <a:r>
                        <a:rPr lang="es-PE" sz="1800" b="1" dirty="0">
                          <a:solidFill>
                            <a:schemeClr val="bg1"/>
                          </a:solidFill>
                        </a:rPr>
                        <a:t>Haber</a:t>
                      </a:r>
                    </a:p>
                  </a:txBody>
                  <a:tcPr>
                    <a:solidFill>
                      <a:srgbClr val="006600"/>
                    </a:solidFill>
                  </a:tcPr>
                </a:tc>
                <a:extLst>
                  <a:ext uri="{0D108BD9-81ED-4DB2-BD59-A6C34878D82A}">
                    <a16:rowId xmlns:a16="http://schemas.microsoft.com/office/drawing/2014/main" val="10000"/>
                  </a:ext>
                </a:extLst>
              </a:tr>
              <a:tr h="431370">
                <a:tc>
                  <a:txBody>
                    <a:bodyPr/>
                    <a:lstStyle/>
                    <a:p>
                      <a:r>
                        <a:rPr lang="es-PE" sz="1800" dirty="0">
                          <a:solidFill>
                            <a:schemeClr val="bg1"/>
                          </a:solidFill>
                        </a:rPr>
                        <a:t>Efectivo</a:t>
                      </a:r>
                    </a:p>
                  </a:txBody>
                  <a:tcPr>
                    <a:solidFill>
                      <a:srgbClr val="006600"/>
                    </a:solidFill>
                  </a:tcPr>
                </a:tc>
                <a:tc>
                  <a:txBody>
                    <a:bodyPr/>
                    <a:lstStyle/>
                    <a:p>
                      <a:pPr algn="r"/>
                      <a:r>
                        <a:rPr lang="es-PE" sz="1800" dirty="0">
                          <a:solidFill>
                            <a:schemeClr val="bg1"/>
                          </a:solidFill>
                        </a:rPr>
                        <a:t>1,000,000</a:t>
                      </a:r>
                    </a:p>
                  </a:txBody>
                  <a:tcPr>
                    <a:solidFill>
                      <a:srgbClr val="006600"/>
                    </a:solidFill>
                  </a:tcPr>
                </a:tc>
                <a:tc>
                  <a:txBody>
                    <a:bodyPr/>
                    <a:lstStyle/>
                    <a:p>
                      <a:pPr algn="r"/>
                      <a:endParaRPr lang="es-PE" sz="1800" dirty="0">
                        <a:solidFill>
                          <a:schemeClr val="bg1"/>
                        </a:solidFill>
                      </a:endParaRPr>
                    </a:p>
                  </a:txBody>
                  <a:tcPr>
                    <a:solidFill>
                      <a:srgbClr val="006600"/>
                    </a:solidFill>
                  </a:tcPr>
                </a:tc>
                <a:extLst>
                  <a:ext uri="{0D108BD9-81ED-4DB2-BD59-A6C34878D82A}">
                    <a16:rowId xmlns:a16="http://schemas.microsoft.com/office/drawing/2014/main" val="10001"/>
                  </a:ext>
                </a:extLst>
              </a:tr>
              <a:tr h="431370">
                <a:tc>
                  <a:txBody>
                    <a:bodyPr/>
                    <a:lstStyle/>
                    <a:p>
                      <a:r>
                        <a:rPr lang="es-PE" sz="1800" dirty="0">
                          <a:solidFill>
                            <a:schemeClr val="bg1"/>
                          </a:solidFill>
                        </a:rPr>
                        <a:t>Préstamos por pagar</a:t>
                      </a:r>
                    </a:p>
                  </a:txBody>
                  <a:tcPr>
                    <a:solidFill>
                      <a:srgbClr val="006600"/>
                    </a:solidFill>
                  </a:tcPr>
                </a:tc>
                <a:tc>
                  <a:txBody>
                    <a:bodyPr/>
                    <a:lstStyle/>
                    <a:p>
                      <a:pPr algn="r"/>
                      <a:endParaRPr lang="es-PE" sz="1800" dirty="0">
                        <a:solidFill>
                          <a:schemeClr val="bg1"/>
                        </a:solidFill>
                      </a:endParaRPr>
                    </a:p>
                  </a:txBody>
                  <a:tcPr>
                    <a:solidFill>
                      <a:srgbClr val="006600"/>
                    </a:solidFill>
                  </a:tcPr>
                </a:tc>
                <a:tc>
                  <a:txBody>
                    <a:bodyPr/>
                    <a:lstStyle/>
                    <a:p>
                      <a:pPr algn="r"/>
                      <a:r>
                        <a:rPr lang="es-PE" sz="1800" dirty="0">
                          <a:solidFill>
                            <a:schemeClr val="bg1"/>
                          </a:solidFill>
                        </a:rPr>
                        <a:t>1,000,000</a:t>
                      </a:r>
                    </a:p>
                  </a:txBody>
                  <a:tcPr>
                    <a:solidFill>
                      <a:srgbClr val="006600"/>
                    </a:solidFill>
                  </a:tcPr>
                </a:tc>
                <a:extLst>
                  <a:ext uri="{0D108BD9-81ED-4DB2-BD59-A6C34878D82A}">
                    <a16:rowId xmlns:a16="http://schemas.microsoft.com/office/drawing/2014/main" val="10002"/>
                  </a:ext>
                </a:extLst>
              </a:tr>
            </a:tbl>
          </a:graphicData>
        </a:graphic>
      </p:graphicFrame>
      <p:sp>
        <p:nvSpPr>
          <p:cNvPr id="3" name="CuadroTexto 2">
            <a:extLst>
              <a:ext uri="{FF2B5EF4-FFF2-40B4-BE49-F238E27FC236}">
                <a16:creationId xmlns:a16="http://schemas.microsoft.com/office/drawing/2014/main" id="{ED4880ED-BDD1-0998-B94E-D7AC00F7051F}"/>
              </a:ext>
            </a:extLst>
          </p:cNvPr>
          <p:cNvSpPr txBox="1"/>
          <p:nvPr/>
        </p:nvSpPr>
        <p:spPr>
          <a:xfrm>
            <a:off x="827184" y="4846547"/>
            <a:ext cx="6303992" cy="1200329"/>
          </a:xfrm>
          <a:prstGeom prst="rect">
            <a:avLst/>
          </a:prstGeom>
          <a:solidFill>
            <a:schemeClr val="accent6">
              <a:lumMod val="50000"/>
            </a:schemeClr>
          </a:solidFill>
        </p:spPr>
        <p:txBody>
          <a:bodyPr wrap="square" rtlCol="0">
            <a:spAutoFit/>
          </a:bodyPr>
          <a:lstStyle/>
          <a:p>
            <a:r>
              <a:rPr lang="es-PE" sz="2400" i="1" dirty="0">
                <a:solidFill>
                  <a:schemeClr val="bg1"/>
                </a:solidFill>
              </a:rPr>
              <a:t>Razones NIIF:</a:t>
            </a:r>
          </a:p>
          <a:p>
            <a:pPr marL="457200" indent="-457200">
              <a:buAutoNum type="alphaLcParenR"/>
            </a:pPr>
            <a:r>
              <a:rPr lang="es-PE" sz="2400" i="1" dirty="0">
                <a:solidFill>
                  <a:schemeClr val="bg1"/>
                </a:solidFill>
              </a:rPr>
              <a:t>Medición al costo amortizado (NIIF 9)</a:t>
            </a:r>
          </a:p>
          <a:p>
            <a:pPr marL="457200" indent="-457200">
              <a:buAutoNum type="alphaLcParenR"/>
            </a:pPr>
            <a:r>
              <a:rPr lang="es-PE" sz="2400" i="1" dirty="0">
                <a:solidFill>
                  <a:schemeClr val="bg1"/>
                </a:solidFill>
              </a:rPr>
              <a:t>El devengo (M.C. 1.17)</a:t>
            </a:r>
          </a:p>
        </p:txBody>
      </p:sp>
    </p:spTree>
    <p:extLst>
      <p:ext uri="{BB962C8B-B14F-4D97-AF65-F5344CB8AC3E}">
        <p14:creationId xmlns:p14="http://schemas.microsoft.com/office/powerpoint/2010/main" val="229232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6CC38F-63C5-08CA-0964-5117B6E229C6}"/>
              </a:ext>
            </a:extLst>
          </p:cNvPr>
          <p:cNvSpPr txBox="1"/>
          <p:nvPr/>
        </p:nvSpPr>
        <p:spPr>
          <a:xfrm>
            <a:off x="197224" y="224118"/>
            <a:ext cx="6786282" cy="584775"/>
          </a:xfrm>
          <a:prstGeom prst="rect">
            <a:avLst/>
          </a:prstGeom>
          <a:noFill/>
        </p:spPr>
        <p:txBody>
          <a:bodyPr wrap="square" rtlCol="0">
            <a:spAutoFit/>
          </a:bodyPr>
          <a:lstStyle/>
          <a:p>
            <a:r>
              <a:rPr lang="es-PE" sz="3200" b="1" dirty="0">
                <a:solidFill>
                  <a:srgbClr val="0070C0"/>
                </a:solidFill>
              </a:rPr>
              <a:t>EXPERIENCIAS DE ADOPCION</a:t>
            </a:r>
          </a:p>
        </p:txBody>
      </p:sp>
      <p:pic>
        <p:nvPicPr>
          <p:cNvPr id="7" name="Imagen 6">
            <a:extLst>
              <a:ext uri="{FF2B5EF4-FFF2-40B4-BE49-F238E27FC236}">
                <a16:creationId xmlns:a16="http://schemas.microsoft.com/office/drawing/2014/main" id="{D25AD817-5B86-577C-12E8-E6882D267269}"/>
              </a:ext>
            </a:extLst>
          </p:cNvPr>
          <p:cNvPicPr>
            <a:picLocks noChangeAspect="1"/>
          </p:cNvPicPr>
          <p:nvPr/>
        </p:nvPicPr>
        <p:blipFill>
          <a:blip r:embed="rId2"/>
          <a:stretch>
            <a:fillRect/>
          </a:stretch>
        </p:blipFill>
        <p:spPr>
          <a:xfrm>
            <a:off x="0" y="1384719"/>
            <a:ext cx="9906000" cy="4088561"/>
          </a:xfrm>
          <a:prstGeom prst="rect">
            <a:avLst/>
          </a:prstGeom>
        </p:spPr>
      </p:pic>
    </p:spTree>
    <p:extLst>
      <p:ext uri="{BB962C8B-B14F-4D97-AF65-F5344CB8AC3E}">
        <p14:creationId xmlns:p14="http://schemas.microsoft.com/office/powerpoint/2010/main" val="149382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6CC38F-63C5-08CA-0964-5117B6E229C6}"/>
              </a:ext>
            </a:extLst>
          </p:cNvPr>
          <p:cNvSpPr txBox="1"/>
          <p:nvPr/>
        </p:nvSpPr>
        <p:spPr>
          <a:xfrm>
            <a:off x="197224" y="224118"/>
            <a:ext cx="6786282" cy="584775"/>
          </a:xfrm>
          <a:prstGeom prst="rect">
            <a:avLst/>
          </a:prstGeom>
          <a:noFill/>
        </p:spPr>
        <p:txBody>
          <a:bodyPr wrap="square" rtlCol="0">
            <a:spAutoFit/>
          </a:bodyPr>
          <a:lstStyle/>
          <a:p>
            <a:r>
              <a:rPr lang="es-PE" sz="3200" b="1" dirty="0">
                <a:solidFill>
                  <a:srgbClr val="0070C0"/>
                </a:solidFill>
              </a:rPr>
              <a:t>EXPERIENCIAS DE ADOPCION</a:t>
            </a:r>
          </a:p>
        </p:txBody>
      </p:sp>
      <p:pic>
        <p:nvPicPr>
          <p:cNvPr id="4" name="Imagen 3">
            <a:extLst>
              <a:ext uri="{FF2B5EF4-FFF2-40B4-BE49-F238E27FC236}">
                <a16:creationId xmlns:a16="http://schemas.microsoft.com/office/drawing/2014/main" id="{695AC9A7-78D0-22A7-A878-EE3414BC9035}"/>
              </a:ext>
            </a:extLst>
          </p:cNvPr>
          <p:cNvPicPr>
            <a:picLocks noChangeAspect="1"/>
          </p:cNvPicPr>
          <p:nvPr/>
        </p:nvPicPr>
        <p:blipFill>
          <a:blip r:embed="rId2"/>
          <a:stretch>
            <a:fillRect/>
          </a:stretch>
        </p:blipFill>
        <p:spPr>
          <a:xfrm>
            <a:off x="0" y="1366958"/>
            <a:ext cx="9906000" cy="4124083"/>
          </a:xfrm>
          <a:prstGeom prst="rect">
            <a:avLst/>
          </a:prstGeom>
        </p:spPr>
      </p:pic>
    </p:spTree>
    <p:extLst>
      <p:ext uri="{BB962C8B-B14F-4D97-AF65-F5344CB8AC3E}">
        <p14:creationId xmlns:p14="http://schemas.microsoft.com/office/powerpoint/2010/main" val="111338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6CC38F-63C5-08CA-0964-5117B6E229C6}"/>
              </a:ext>
            </a:extLst>
          </p:cNvPr>
          <p:cNvSpPr txBox="1"/>
          <p:nvPr/>
        </p:nvSpPr>
        <p:spPr>
          <a:xfrm>
            <a:off x="197224" y="224118"/>
            <a:ext cx="6786282" cy="584775"/>
          </a:xfrm>
          <a:prstGeom prst="rect">
            <a:avLst/>
          </a:prstGeom>
          <a:noFill/>
        </p:spPr>
        <p:txBody>
          <a:bodyPr wrap="square" rtlCol="0">
            <a:spAutoFit/>
          </a:bodyPr>
          <a:lstStyle/>
          <a:p>
            <a:r>
              <a:rPr lang="es-PE" sz="3200" b="1" dirty="0">
                <a:solidFill>
                  <a:srgbClr val="0070C0"/>
                </a:solidFill>
              </a:rPr>
              <a:t>EXPERIENCIAS DE ADOPCION</a:t>
            </a:r>
          </a:p>
        </p:txBody>
      </p:sp>
      <p:pic>
        <p:nvPicPr>
          <p:cNvPr id="5" name="Imagen 4">
            <a:extLst>
              <a:ext uri="{FF2B5EF4-FFF2-40B4-BE49-F238E27FC236}">
                <a16:creationId xmlns:a16="http://schemas.microsoft.com/office/drawing/2014/main" id="{85791540-324B-0072-087F-11EB215F05D7}"/>
              </a:ext>
            </a:extLst>
          </p:cNvPr>
          <p:cNvPicPr>
            <a:picLocks noChangeAspect="1"/>
          </p:cNvPicPr>
          <p:nvPr/>
        </p:nvPicPr>
        <p:blipFill>
          <a:blip r:embed="rId2"/>
          <a:stretch>
            <a:fillRect/>
          </a:stretch>
        </p:blipFill>
        <p:spPr>
          <a:xfrm>
            <a:off x="0" y="970028"/>
            <a:ext cx="9906000" cy="2352163"/>
          </a:xfrm>
          <a:prstGeom prst="rect">
            <a:avLst/>
          </a:prstGeom>
        </p:spPr>
      </p:pic>
    </p:spTree>
    <p:extLst>
      <p:ext uri="{BB962C8B-B14F-4D97-AF65-F5344CB8AC3E}">
        <p14:creationId xmlns:p14="http://schemas.microsoft.com/office/powerpoint/2010/main" val="423378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991160747"/>
              </p:ext>
            </p:extLst>
          </p:nvPr>
        </p:nvGraphicFramePr>
        <p:xfrm>
          <a:off x="1817527" y="1176429"/>
          <a:ext cx="6768753" cy="74168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algn="ctr"/>
                      <a:r>
                        <a:rPr lang="es-PE" dirty="0"/>
                        <a:t>NORMAS</a:t>
                      </a:r>
                    </a:p>
                  </a:txBody>
                  <a:tcPr/>
                </a:tc>
                <a:tc>
                  <a:txBody>
                    <a:bodyPr/>
                    <a:lstStyle/>
                    <a:p>
                      <a:pPr algn="ctr"/>
                      <a:endParaRPr lang="es-PE" dirty="0"/>
                    </a:p>
                  </a:txBody>
                  <a:tcPr/>
                </a:tc>
                <a:tc>
                  <a:txBody>
                    <a:bodyPr/>
                    <a:lstStyle/>
                    <a:p>
                      <a:pPr algn="ctr"/>
                      <a:r>
                        <a:rPr lang="es-PE" dirty="0"/>
                        <a:t>OBJETIVO</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1" dirty="0"/>
                        <a:t>INCOTERM</a:t>
                      </a:r>
                    </a:p>
                  </a:txBody>
                  <a:tcPr/>
                </a:tc>
                <a:tc>
                  <a:txBody>
                    <a:bodyPr/>
                    <a:lstStyle/>
                    <a:p>
                      <a:endParaRPr lang="es-PE" b="1" dirty="0"/>
                    </a:p>
                  </a:txBody>
                  <a:tcPr/>
                </a:tc>
                <a:tc>
                  <a:txBody>
                    <a:bodyPr/>
                    <a:lstStyle/>
                    <a:p>
                      <a:r>
                        <a:rPr lang="es-PE" b="1" dirty="0"/>
                        <a:t>Calidad en negocios</a:t>
                      </a:r>
                      <a:r>
                        <a:rPr lang="es-PE" b="1" baseline="0" dirty="0"/>
                        <a:t> Internacionales</a:t>
                      </a:r>
                      <a:endParaRPr lang="es-PE" b="1" dirty="0"/>
                    </a:p>
                  </a:txBody>
                  <a:tcPr/>
                </a:tc>
                <a:extLst>
                  <a:ext uri="{0D108BD9-81ED-4DB2-BD59-A6C34878D82A}">
                    <a16:rowId xmlns:a16="http://schemas.microsoft.com/office/drawing/2014/main" val="10001"/>
                  </a:ext>
                </a:extLst>
              </a:tr>
            </a:tbl>
          </a:graphicData>
        </a:graphic>
      </p:graphicFrame>
      <p:sp>
        <p:nvSpPr>
          <p:cNvPr id="9" name="Flecha derecha 8"/>
          <p:cNvSpPr/>
          <p:nvPr/>
        </p:nvSpPr>
        <p:spPr>
          <a:xfrm>
            <a:off x="4337807" y="1608477"/>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0" name="Tabla 9"/>
          <p:cNvGraphicFramePr>
            <a:graphicFrameLocks noGrp="1"/>
          </p:cNvGraphicFramePr>
          <p:nvPr>
            <p:extLst>
              <p:ext uri="{D42A27DB-BD31-4B8C-83A1-F6EECF244321}">
                <p14:modId xmlns:p14="http://schemas.microsoft.com/office/powerpoint/2010/main" val="702187041"/>
              </p:ext>
            </p:extLst>
          </p:nvPr>
        </p:nvGraphicFramePr>
        <p:xfrm>
          <a:off x="1817527" y="1968517"/>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1" dirty="0"/>
                        <a:t>ISO</a:t>
                      </a:r>
                    </a:p>
                  </a:txBody>
                  <a:tcPr/>
                </a:tc>
                <a:tc>
                  <a:txBody>
                    <a:bodyPr/>
                    <a:lstStyle/>
                    <a:p>
                      <a:endParaRPr lang="es-PE" b="1" dirty="0"/>
                    </a:p>
                  </a:txBody>
                  <a:tcPr/>
                </a:tc>
                <a:tc>
                  <a:txBody>
                    <a:bodyPr/>
                    <a:lstStyle/>
                    <a:p>
                      <a:r>
                        <a:rPr lang="es-PE" b="1" dirty="0"/>
                        <a:t>Calidad en procesos – ISO </a:t>
                      </a:r>
                    </a:p>
                  </a:txBody>
                  <a:tcPr/>
                </a:tc>
                <a:extLst>
                  <a:ext uri="{0D108BD9-81ED-4DB2-BD59-A6C34878D82A}">
                    <a16:rowId xmlns:a16="http://schemas.microsoft.com/office/drawing/2014/main" val="10000"/>
                  </a:ext>
                </a:extLst>
              </a:tr>
            </a:tbl>
          </a:graphicData>
        </a:graphic>
      </p:graphicFrame>
      <p:sp>
        <p:nvSpPr>
          <p:cNvPr id="11" name="Flecha derecha 10"/>
          <p:cNvSpPr/>
          <p:nvPr/>
        </p:nvSpPr>
        <p:spPr>
          <a:xfrm>
            <a:off x="4337807" y="203575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2" name="Tabla 11"/>
          <p:cNvGraphicFramePr>
            <a:graphicFrameLocks noGrp="1"/>
          </p:cNvGraphicFramePr>
          <p:nvPr>
            <p:extLst>
              <p:ext uri="{D42A27DB-BD31-4B8C-83A1-F6EECF244321}">
                <p14:modId xmlns:p14="http://schemas.microsoft.com/office/powerpoint/2010/main" val="945311322"/>
              </p:ext>
            </p:extLst>
          </p:nvPr>
        </p:nvGraphicFramePr>
        <p:xfrm>
          <a:off x="1817527" y="2400565"/>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1" dirty="0"/>
                        <a:t>IATA</a:t>
                      </a:r>
                    </a:p>
                  </a:txBody>
                  <a:tcPr/>
                </a:tc>
                <a:tc>
                  <a:txBody>
                    <a:bodyPr/>
                    <a:lstStyle/>
                    <a:p>
                      <a:endParaRPr lang="es-PE" b="1" dirty="0"/>
                    </a:p>
                  </a:txBody>
                  <a:tcPr/>
                </a:tc>
                <a:tc>
                  <a:txBody>
                    <a:bodyPr/>
                    <a:lstStyle/>
                    <a:p>
                      <a:r>
                        <a:rPr lang="es-PE" b="1" dirty="0"/>
                        <a:t>Comercio aéreo – IATA </a:t>
                      </a:r>
                    </a:p>
                  </a:txBody>
                  <a:tcPr/>
                </a:tc>
                <a:extLst>
                  <a:ext uri="{0D108BD9-81ED-4DB2-BD59-A6C34878D82A}">
                    <a16:rowId xmlns:a16="http://schemas.microsoft.com/office/drawing/2014/main" val="10000"/>
                  </a:ext>
                </a:extLst>
              </a:tr>
            </a:tbl>
          </a:graphicData>
        </a:graphic>
      </p:graphicFrame>
      <p:sp>
        <p:nvSpPr>
          <p:cNvPr id="13" name="Flecha derecha 12"/>
          <p:cNvSpPr/>
          <p:nvPr/>
        </p:nvSpPr>
        <p:spPr>
          <a:xfrm>
            <a:off x="4337807" y="245912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4" name="Tabla 13"/>
          <p:cNvGraphicFramePr>
            <a:graphicFrameLocks noGrp="1"/>
          </p:cNvGraphicFramePr>
          <p:nvPr>
            <p:extLst>
              <p:ext uri="{D42A27DB-BD31-4B8C-83A1-F6EECF244321}">
                <p14:modId xmlns:p14="http://schemas.microsoft.com/office/powerpoint/2010/main" val="631072031"/>
              </p:ext>
            </p:extLst>
          </p:nvPr>
        </p:nvGraphicFramePr>
        <p:xfrm>
          <a:off x="1817527" y="2832613"/>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1" dirty="0"/>
                        <a:t>ASTM</a:t>
                      </a:r>
                    </a:p>
                  </a:txBody>
                  <a:tcPr/>
                </a:tc>
                <a:tc>
                  <a:txBody>
                    <a:bodyPr/>
                    <a:lstStyle/>
                    <a:p>
                      <a:endParaRPr lang="es-PE" b="1" dirty="0"/>
                    </a:p>
                  </a:txBody>
                  <a:tcPr/>
                </a:tc>
                <a:tc>
                  <a:txBody>
                    <a:bodyPr/>
                    <a:lstStyle/>
                    <a:p>
                      <a:r>
                        <a:rPr lang="es-PE" b="1" dirty="0"/>
                        <a:t>Calidad de la construcción - ASTM</a:t>
                      </a:r>
                    </a:p>
                  </a:txBody>
                  <a:tcPr/>
                </a:tc>
                <a:extLst>
                  <a:ext uri="{0D108BD9-81ED-4DB2-BD59-A6C34878D82A}">
                    <a16:rowId xmlns:a16="http://schemas.microsoft.com/office/drawing/2014/main" val="10000"/>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123231729"/>
              </p:ext>
            </p:extLst>
          </p:nvPr>
        </p:nvGraphicFramePr>
        <p:xfrm>
          <a:off x="1817527" y="3264661"/>
          <a:ext cx="6768753" cy="370840"/>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1" dirty="0"/>
                        <a:t>OCDE</a:t>
                      </a:r>
                    </a:p>
                  </a:txBody>
                  <a:tcPr/>
                </a:tc>
                <a:tc>
                  <a:txBody>
                    <a:bodyPr/>
                    <a:lstStyle/>
                    <a:p>
                      <a:endParaRPr lang="es-PE" b="1" dirty="0"/>
                    </a:p>
                  </a:txBody>
                  <a:tcPr/>
                </a:tc>
                <a:tc>
                  <a:txBody>
                    <a:bodyPr/>
                    <a:lstStyle/>
                    <a:p>
                      <a:r>
                        <a:rPr lang="es-PE" b="1" dirty="0"/>
                        <a:t>Precios de Transferencia - OCDE</a:t>
                      </a:r>
                    </a:p>
                  </a:txBody>
                  <a:tcPr/>
                </a:tc>
                <a:extLst>
                  <a:ext uri="{0D108BD9-81ED-4DB2-BD59-A6C34878D82A}">
                    <a16:rowId xmlns:a16="http://schemas.microsoft.com/office/drawing/2014/main" val="10000"/>
                  </a:ext>
                </a:extLst>
              </a:tr>
            </a:tbl>
          </a:graphicData>
        </a:graphic>
      </p:graphicFrame>
      <p:sp>
        <p:nvSpPr>
          <p:cNvPr id="16" name="Flecha derecha 15"/>
          <p:cNvSpPr/>
          <p:nvPr/>
        </p:nvSpPr>
        <p:spPr>
          <a:xfrm>
            <a:off x="4337807" y="289117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Flecha derecha 16"/>
          <p:cNvSpPr/>
          <p:nvPr/>
        </p:nvSpPr>
        <p:spPr>
          <a:xfrm>
            <a:off x="4337807" y="333189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8" name="Tabla 17"/>
          <p:cNvGraphicFramePr>
            <a:graphicFrameLocks noGrp="1"/>
          </p:cNvGraphicFramePr>
          <p:nvPr>
            <p:extLst>
              <p:ext uri="{D42A27DB-BD31-4B8C-83A1-F6EECF244321}">
                <p14:modId xmlns:p14="http://schemas.microsoft.com/office/powerpoint/2010/main" val="2122547767"/>
              </p:ext>
            </p:extLst>
          </p:nvPr>
        </p:nvGraphicFramePr>
        <p:xfrm>
          <a:off x="1817527" y="3710156"/>
          <a:ext cx="6768753" cy="983234"/>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b="1" dirty="0"/>
                        <a:t>BASILEA</a:t>
                      </a:r>
                    </a:p>
                    <a:p>
                      <a:pPr marL="0" marR="0" indent="0" algn="l" defTabSz="914400" rtl="0" eaLnBrk="1" fontAlgn="auto" latinLnBrk="0" hangingPunct="1">
                        <a:lnSpc>
                          <a:spcPct val="100000"/>
                        </a:lnSpc>
                        <a:spcBef>
                          <a:spcPts val="0"/>
                        </a:spcBef>
                        <a:spcAft>
                          <a:spcPts val="0"/>
                        </a:spcAft>
                        <a:buClrTx/>
                        <a:buSzTx/>
                        <a:buFontTx/>
                        <a:buNone/>
                        <a:tabLst/>
                        <a:defRPr/>
                      </a:pPr>
                      <a:r>
                        <a:rPr lang="es-PE" b="1" dirty="0"/>
                        <a:t>I</a:t>
                      </a:r>
                    </a:p>
                    <a:p>
                      <a:pPr marL="0" marR="0" indent="0" algn="l" defTabSz="914400" rtl="0" eaLnBrk="1" fontAlgn="auto" latinLnBrk="0" hangingPunct="1">
                        <a:lnSpc>
                          <a:spcPct val="100000"/>
                        </a:lnSpc>
                        <a:spcBef>
                          <a:spcPts val="0"/>
                        </a:spcBef>
                        <a:spcAft>
                          <a:spcPts val="0"/>
                        </a:spcAft>
                        <a:buClrTx/>
                        <a:buSzTx/>
                        <a:buFontTx/>
                        <a:buNone/>
                        <a:tabLst/>
                        <a:defRPr/>
                      </a:pPr>
                      <a:r>
                        <a:rPr lang="es-PE" b="1" dirty="0"/>
                        <a:t>II</a:t>
                      </a:r>
                    </a:p>
                    <a:p>
                      <a:pPr marL="0" marR="0" indent="0" algn="l" defTabSz="914400" rtl="0" eaLnBrk="1" fontAlgn="auto" latinLnBrk="0" hangingPunct="1">
                        <a:lnSpc>
                          <a:spcPct val="100000"/>
                        </a:lnSpc>
                        <a:spcBef>
                          <a:spcPts val="0"/>
                        </a:spcBef>
                        <a:spcAft>
                          <a:spcPts val="0"/>
                        </a:spcAft>
                        <a:buClrTx/>
                        <a:buSzTx/>
                        <a:buFontTx/>
                        <a:buNone/>
                        <a:tabLst/>
                        <a:defRPr/>
                      </a:pPr>
                      <a:r>
                        <a:rPr lang="es-PE" b="1" dirty="0"/>
                        <a:t>III</a:t>
                      </a:r>
                    </a:p>
                  </a:txBody>
                  <a:tcPr/>
                </a:tc>
                <a:tc>
                  <a:txBody>
                    <a:bodyPr/>
                    <a:lstStyle/>
                    <a:p>
                      <a:endParaRPr lang="es-PE" b="1" dirty="0"/>
                    </a:p>
                  </a:txBody>
                  <a:tcPr/>
                </a:tc>
                <a:tc>
                  <a:txBody>
                    <a:bodyPr/>
                    <a:lstStyle/>
                    <a:p>
                      <a:r>
                        <a:rPr lang="es-PE" b="1" dirty="0"/>
                        <a:t>BASILEA</a:t>
                      </a:r>
                    </a:p>
                    <a:p>
                      <a:r>
                        <a:rPr lang="es-PE" b="1" dirty="0"/>
                        <a:t>Calidad del Patrimonio</a:t>
                      </a:r>
                    </a:p>
                    <a:p>
                      <a:r>
                        <a:rPr lang="es-PE" b="1" dirty="0"/>
                        <a:t>Calidad en regulación y supervisión</a:t>
                      </a:r>
                    </a:p>
                    <a:p>
                      <a:r>
                        <a:rPr lang="es-PE" b="1" dirty="0"/>
                        <a:t>Calidad post crisis</a:t>
                      </a:r>
                      <a:r>
                        <a:rPr lang="es-PE" b="1" baseline="0" dirty="0"/>
                        <a:t> de Hipotecas</a:t>
                      </a:r>
                      <a:endParaRPr lang="es-PE" b="1" dirty="0"/>
                    </a:p>
                  </a:txBody>
                  <a:tcPr/>
                </a:tc>
                <a:extLst>
                  <a:ext uri="{0D108BD9-81ED-4DB2-BD59-A6C34878D82A}">
                    <a16:rowId xmlns:a16="http://schemas.microsoft.com/office/drawing/2014/main" val="10000"/>
                  </a:ext>
                </a:extLst>
              </a:tr>
            </a:tbl>
          </a:graphicData>
        </a:graphic>
      </p:graphicFrame>
      <p:sp>
        <p:nvSpPr>
          <p:cNvPr id="19" name="Flecha derecha 18"/>
          <p:cNvSpPr/>
          <p:nvPr/>
        </p:nvSpPr>
        <p:spPr>
          <a:xfrm>
            <a:off x="4337807" y="3777391"/>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20" name="Tabla 19"/>
          <p:cNvGraphicFramePr>
            <a:graphicFrameLocks noGrp="1"/>
          </p:cNvGraphicFramePr>
          <p:nvPr>
            <p:extLst>
              <p:ext uri="{D42A27DB-BD31-4B8C-83A1-F6EECF244321}">
                <p14:modId xmlns:p14="http://schemas.microsoft.com/office/powerpoint/2010/main" val="2531087971"/>
              </p:ext>
            </p:extLst>
          </p:nvPr>
        </p:nvGraphicFramePr>
        <p:xfrm>
          <a:off x="1817527" y="4811370"/>
          <a:ext cx="6768753" cy="760286"/>
        </p:xfrm>
        <a:graphic>
          <a:graphicData uri="http://schemas.openxmlformats.org/drawingml/2006/table">
            <a:tbl>
              <a:tblPr bandRow="1">
                <a:tableStyleId>{5C22544A-7EE6-4342-B048-85BDC9FD1C3A}</a:tableStyleId>
              </a:tblPr>
              <a:tblGrid>
                <a:gridCol w="6768753">
                  <a:extLst>
                    <a:ext uri="{9D8B030D-6E8A-4147-A177-3AD203B41FA5}">
                      <a16:colId xmlns:a16="http://schemas.microsoft.com/office/drawing/2014/main" val="20000"/>
                    </a:ext>
                  </a:extLst>
                </a:gridCol>
              </a:tblGrid>
              <a:tr h="370840">
                <a:tc>
                  <a:txBody>
                    <a:bodyPr/>
                    <a:lstStyle/>
                    <a:p>
                      <a:pPr algn="ctr"/>
                      <a:r>
                        <a:rPr lang="es-PE" b="1" dirty="0"/>
                        <a:t>¿Y LA</a:t>
                      </a:r>
                      <a:r>
                        <a:rPr lang="es-PE" b="1" baseline="0" dirty="0"/>
                        <a:t> CALIDAD EN LOS ESTADOS FINANCIEROS?: </a:t>
                      </a:r>
                    </a:p>
                    <a:p>
                      <a:pPr algn="ctr"/>
                      <a:r>
                        <a:rPr lang="es-PE" b="1" baseline="0" dirty="0"/>
                        <a:t>¿POR QUE LA RESISTENCIA?: </a:t>
                      </a:r>
                    </a:p>
                    <a:p>
                      <a:pPr algn="ctr"/>
                      <a:r>
                        <a:rPr lang="es-PE" b="1" baseline="0" dirty="0"/>
                        <a:t>NIIF</a:t>
                      </a:r>
                      <a:endParaRPr lang="es-PE" b="1"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59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6" grpId="0" animBg="1"/>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6CC38F-63C5-08CA-0964-5117B6E229C6}"/>
              </a:ext>
            </a:extLst>
          </p:cNvPr>
          <p:cNvSpPr txBox="1"/>
          <p:nvPr/>
        </p:nvSpPr>
        <p:spPr>
          <a:xfrm>
            <a:off x="197224" y="224118"/>
            <a:ext cx="6786282" cy="584775"/>
          </a:xfrm>
          <a:prstGeom prst="rect">
            <a:avLst/>
          </a:prstGeom>
          <a:noFill/>
        </p:spPr>
        <p:txBody>
          <a:bodyPr wrap="square" rtlCol="0">
            <a:spAutoFit/>
          </a:bodyPr>
          <a:lstStyle/>
          <a:p>
            <a:r>
              <a:rPr lang="es-PE" sz="3200" b="1" dirty="0">
                <a:solidFill>
                  <a:srgbClr val="0070C0"/>
                </a:solidFill>
              </a:rPr>
              <a:t>ACEPTACION DE CULPA</a:t>
            </a:r>
          </a:p>
        </p:txBody>
      </p:sp>
      <p:sp>
        <p:nvSpPr>
          <p:cNvPr id="4" name="CuadroTexto 3">
            <a:extLst>
              <a:ext uri="{FF2B5EF4-FFF2-40B4-BE49-F238E27FC236}">
                <a16:creationId xmlns:a16="http://schemas.microsoft.com/office/drawing/2014/main" id="{A007E17F-3072-43D3-CCC1-34AAF9DD9001}"/>
              </a:ext>
            </a:extLst>
          </p:cNvPr>
          <p:cNvSpPr txBox="1"/>
          <p:nvPr/>
        </p:nvSpPr>
        <p:spPr>
          <a:xfrm>
            <a:off x="1042146" y="1052918"/>
            <a:ext cx="7169523" cy="3046988"/>
          </a:xfrm>
          <a:prstGeom prst="rect">
            <a:avLst/>
          </a:prstGeom>
          <a:noFill/>
        </p:spPr>
        <p:txBody>
          <a:bodyPr wrap="square">
            <a:spAutoFit/>
          </a:bodyPr>
          <a:lstStyle/>
          <a:p>
            <a:pPr algn="just"/>
            <a:r>
              <a:rPr lang="es-PE" sz="2400" dirty="0"/>
              <a:t>Como en la mayoría de las metas, la visión del Marco Conceptual de la información financiera </a:t>
            </a:r>
            <a:r>
              <a:rPr lang="es-ES" sz="2400" dirty="0"/>
              <a:t>ideal es improbable que se alcance en su totalidad, al menos no a corto plazo, porque </a:t>
            </a:r>
            <a:r>
              <a:rPr lang="es-ES" sz="2400" b="1" i="1" dirty="0"/>
              <a:t>lleva tiempo comprender, aceptar e implementar nuevas formas</a:t>
            </a:r>
            <a:r>
              <a:rPr lang="es-ES" sz="2400" dirty="0"/>
              <a:t> de analizar transacciones y otros sucesos. </a:t>
            </a:r>
          </a:p>
          <a:p>
            <a:pPr algn="just"/>
            <a:endParaRPr lang="es-ES" sz="2400" dirty="0"/>
          </a:p>
          <a:p>
            <a:pPr algn="just"/>
            <a:r>
              <a:rPr lang="es-ES" sz="2400" b="1" i="1" dirty="0"/>
              <a:t>Párrafo 1.11 Marco Conceptual</a:t>
            </a:r>
            <a:endParaRPr lang="es-PE" sz="2400" b="1" i="1" dirty="0"/>
          </a:p>
        </p:txBody>
      </p:sp>
    </p:spTree>
    <p:extLst>
      <p:ext uri="{BB962C8B-B14F-4D97-AF65-F5344CB8AC3E}">
        <p14:creationId xmlns:p14="http://schemas.microsoft.com/office/powerpoint/2010/main" val="327493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0B3A845-CD50-48BC-110C-EFE03DB41CE9}"/>
              </a:ext>
            </a:extLst>
          </p:cNvPr>
          <p:cNvPicPr>
            <a:picLocks noChangeAspect="1"/>
          </p:cNvPicPr>
          <p:nvPr/>
        </p:nvPicPr>
        <p:blipFill>
          <a:blip r:embed="rId2"/>
          <a:stretch>
            <a:fillRect/>
          </a:stretch>
        </p:blipFill>
        <p:spPr>
          <a:xfrm>
            <a:off x="722194" y="908637"/>
            <a:ext cx="8461612" cy="5720724"/>
          </a:xfrm>
          <a:prstGeom prst="rect">
            <a:avLst/>
          </a:prstGeom>
        </p:spPr>
      </p:pic>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sp>
        <p:nvSpPr>
          <p:cNvPr id="7" name="Rectángulo 6">
            <a:extLst>
              <a:ext uri="{FF2B5EF4-FFF2-40B4-BE49-F238E27FC236}">
                <a16:creationId xmlns:a16="http://schemas.microsoft.com/office/drawing/2014/main" id="{6821C281-B338-449F-80D3-7B1FAE6973AA}"/>
              </a:ext>
            </a:extLst>
          </p:cNvPr>
          <p:cNvSpPr/>
          <p:nvPr/>
        </p:nvSpPr>
        <p:spPr>
          <a:xfrm>
            <a:off x="1105743" y="2491726"/>
            <a:ext cx="7527468" cy="2862322"/>
          </a:xfrm>
          <a:prstGeom prst="rect">
            <a:avLst/>
          </a:prstGeom>
          <a:solidFill>
            <a:srgbClr val="000000">
              <a:alpha val="47843"/>
            </a:srgbClr>
          </a:solidFill>
        </p:spPr>
        <p:txBody>
          <a:bodyPr wrap="square">
            <a:spAutoFit/>
          </a:bodyPr>
          <a:lstStyle/>
          <a:p>
            <a:pPr algn="just"/>
            <a:r>
              <a:rPr lang="es-ES" sz="2000" b="1" i="1" dirty="0">
                <a:solidFill>
                  <a:schemeClr val="bg1"/>
                </a:solidFill>
              </a:rPr>
              <a:t>La clasificación de un instrumento financiero como un pasivo financiero o un instrumento de patrimonio determinará si los intereses, dividendos, pérdidas o ganancias relacionados con el mismo se reconocerán, como ingresos o gastos en el resultado del ejercicio. </a:t>
            </a:r>
          </a:p>
          <a:p>
            <a:pPr algn="just"/>
            <a:r>
              <a:rPr lang="es-ES" sz="2000" b="1" i="1" dirty="0">
                <a:solidFill>
                  <a:schemeClr val="bg1"/>
                </a:solidFill>
              </a:rPr>
              <a:t>Por ello, los pagos de dividendos sobre acciones que se hayan reconocido en su totalidad como pasivos, se reconocerán como gastos de la misma forma que los intereses de una obligación. </a:t>
            </a:r>
          </a:p>
          <a:p>
            <a:pPr algn="just"/>
            <a:r>
              <a:rPr lang="es-PE" sz="2000" b="1" i="1" dirty="0">
                <a:solidFill>
                  <a:schemeClr val="bg1"/>
                </a:solidFill>
              </a:rPr>
              <a:t> (</a:t>
            </a:r>
            <a:r>
              <a:rPr lang="es-PE" sz="2000" b="1" i="1" dirty="0" err="1">
                <a:solidFill>
                  <a:schemeClr val="bg1"/>
                </a:solidFill>
              </a:rPr>
              <a:t>Pf</a:t>
            </a:r>
            <a:r>
              <a:rPr lang="es-PE" sz="2000" b="1" i="1" dirty="0">
                <a:solidFill>
                  <a:schemeClr val="bg1"/>
                </a:solidFill>
              </a:rPr>
              <a:t> 36 NIC 32)</a:t>
            </a:r>
          </a:p>
        </p:txBody>
      </p:sp>
    </p:spTree>
    <p:extLst>
      <p:ext uri="{BB962C8B-B14F-4D97-AF65-F5344CB8AC3E}">
        <p14:creationId xmlns:p14="http://schemas.microsoft.com/office/powerpoint/2010/main" val="39042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graphicFrame>
        <p:nvGraphicFramePr>
          <p:cNvPr id="5" name="Tabla 4"/>
          <p:cNvGraphicFramePr>
            <a:graphicFrameLocks noGrp="1"/>
          </p:cNvGraphicFramePr>
          <p:nvPr>
            <p:extLst>
              <p:ext uri="{D42A27DB-BD31-4B8C-83A1-F6EECF244321}">
                <p14:modId xmlns:p14="http://schemas.microsoft.com/office/powerpoint/2010/main" val="3325342407"/>
              </p:ext>
            </p:extLst>
          </p:nvPr>
        </p:nvGraphicFramePr>
        <p:xfrm>
          <a:off x="4580964" y="859613"/>
          <a:ext cx="4926033" cy="1163320"/>
        </p:xfrm>
        <a:graphic>
          <a:graphicData uri="http://schemas.openxmlformats.org/drawingml/2006/table">
            <a:tbl>
              <a:tblPr firstRow="1" bandRow="1">
                <a:tableStyleId>{5C22544A-7EE6-4342-B048-85BDC9FD1C3A}</a:tableStyleId>
              </a:tblPr>
              <a:tblGrid>
                <a:gridCol w="2375648">
                  <a:extLst>
                    <a:ext uri="{9D8B030D-6E8A-4147-A177-3AD203B41FA5}">
                      <a16:colId xmlns:a16="http://schemas.microsoft.com/office/drawing/2014/main" val="4521307"/>
                    </a:ext>
                  </a:extLst>
                </a:gridCol>
                <a:gridCol w="1305302">
                  <a:extLst>
                    <a:ext uri="{9D8B030D-6E8A-4147-A177-3AD203B41FA5}">
                      <a16:colId xmlns:a16="http://schemas.microsoft.com/office/drawing/2014/main" val="4281829069"/>
                    </a:ext>
                  </a:extLst>
                </a:gridCol>
                <a:gridCol w="1245083">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2000" dirty="0"/>
                        <a:t>Efectivo</a:t>
                      </a:r>
                    </a:p>
                  </a:txBody>
                  <a:tcPr/>
                </a:tc>
                <a:tc>
                  <a:txBody>
                    <a:bodyPr/>
                    <a:lstStyle/>
                    <a:p>
                      <a:pPr algn="r"/>
                      <a:r>
                        <a:rPr lang="es-PE" sz="1800" dirty="0"/>
                        <a:t>40,000,000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70840">
                <a:tc>
                  <a:txBody>
                    <a:bodyPr/>
                    <a:lstStyle/>
                    <a:p>
                      <a:r>
                        <a:rPr lang="es-PE" sz="2000" b="0" dirty="0">
                          <a:solidFill>
                            <a:schemeClr val="tx1"/>
                          </a:solidFill>
                        </a:rPr>
                        <a:t>Capital social</a:t>
                      </a:r>
                    </a:p>
                  </a:txBody>
                  <a:tcPr/>
                </a:tc>
                <a:tc>
                  <a:txBody>
                    <a:bodyPr/>
                    <a:lstStyle/>
                    <a:p>
                      <a:pPr algn="r"/>
                      <a:endParaRPr lang="es-PE" sz="1800" dirty="0"/>
                    </a:p>
                  </a:txBody>
                  <a:tcPr/>
                </a:tc>
                <a:tc>
                  <a:txBody>
                    <a:bodyPr/>
                    <a:lstStyle/>
                    <a:p>
                      <a:pPr algn="r"/>
                      <a:r>
                        <a:rPr lang="es-PE" sz="1800" dirty="0"/>
                        <a:t>40,000,000</a:t>
                      </a:r>
                    </a:p>
                  </a:txBody>
                  <a:tcPr/>
                </a:tc>
                <a:extLst>
                  <a:ext uri="{0D108BD9-81ED-4DB2-BD59-A6C34878D82A}">
                    <a16:rowId xmlns:a16="http://schemas.microsoft.com/office/drawing/2014/main" val="1814756363"/>
                  </a:ext>
                </a:extLst>
              </a:tr>
            </a:tbl>
          </a:graphicData>
        </a:graphic>
      </p:graphicFrame>
      <p:sp>
        <p:nvSpPr>
          <p:cNvPr id="9" name="Rectángulo 8"/>
          <p:cNvSpPr/>
          <p:nvPr/>
        </p:nvSpPr>
        <p:spPr>
          <a:xfrm>
            <a:off x="157344" y="883466"/>
            <a:ext cx="4423620" cy="4401205"/>
          </a:xfrm>
          <a:prstGeom prst="rect">
            <a:avLst/>
          </a:prstGeom>
          <a:solidFill>
            <a:srgbClr val="FFFFFF">
              <a:alpha val="78039"/>
            </a:srgbClr>
          </a:solidFill>
        </p:spPr>
        <p:txBody>
          <a:bodyPr wrap="square">
            <a:spAutoFit/>
          </a:bodyPr>
          <a:lstStyle/>
          <a:p>
            <a:pPr algn="just"/>
            <a:r>
              <a:rPr lang="es-PE" sz="2000" b="1" i="1" dirty="0"/>
              <a:t>CONTRATO EMISION DE ACCIONES</a:t>
            </a:r>
          </a:p>
          <a:p>
            <a:pPr algn="just"/>
            <a:endParaRPr lang="es-PE" sz="2000" b="1" i="1" dirty="0"/>
          </a:p>
          <a:p>
            <a:pPr algn="just"/>
            <a:r>
              <a:rPr lang="es-PE" sz="2000" b="1" i="1" dirty="0"/>
              <a:t>ENTIDAD: Caja Municipal </a:t>
            </a:r>
          </a:p>
          <a:p>
            <a:pPr algn="just"/>
            <a:r>
              <a:rPr lang="es-PE" sz="2000" b="1" i="1" dirty="0"/>
              <a:t>INVERSIONISTA: BID</a:t>
            </a:r>
          </a:p>
          <a:p>
            <a:pPr algn="just"/>
            <a:endParaRPr lang="es-PE" sz="2000" b="1" i="1" dirty="0"/>
          </a:p>
          <a:p>
            <a:pPr algn="just"/>
            <a:r>
              <a:rPr lang="es-PE" sz="2000" b="1" i="1" dirty="0"/>
              <a:t>Importe:</a:t>
            </a:r>
          </a:p>
          <a:p>
            <a:pPr algn="just"/>
            <a:r>
              <a:rPr lang="es-PE" sz="2000" i="1" dirty="0"/>
              <a:t>Valor Nominal: USD40,000,000</a:t>
            </a:r>
          </a:p>
          <a:p>
            <a:pPr algn="just"/>
            <a:endParaRPr lang="es-PE" sz="2000" b="1" i="1" dirty="0"/>
          </a:p>
          <a:p>
            <a:pPr algn="just"/>
            <a:r>
              <a:rPr lang="es-PE" sz="2000" b="1" i="1" dirty="0"/>
              <a:t>Derechos:</a:t>
            </a:r>
          </a:p>
          <a:p>
            <a:pPr algn="just"/>
            <a:r>
              <a:rPr lang="es-PE" sz="2000" i="1" dirty="0"/>
              <a:t>Voto en la JGA</a:t>
            </a:r>
          </a:p>
          <a:p>
            <a:pPr algn="just"/>
            <a:r>
              <a:rPr lang="es-PE" sz="2000" i="1" dirty="0"/>
              <a:t>Dividendos preferentes USD2,000,000</a:t>
            </a:r>
          </a:p>
          <a:p>
            <a:pPr algn="just"/>
            <a:endParaRPr lang="es-PE" sz="2000" b="1" i="1" dirty="0"/>
          </a:p>
          <a:p>
            <a:pPr algn="just"/>
            <a:r>
              <a:rPr lang="es-PE" sz="2000" b="1" i="1" dirty="0"/>
              <a:t>Redención:</a:t>
            </a:r>
          </a:p>
          <a:p>
            <a:pPr algn="just"/>
            <a:r>
              <a:rPr lang="es-PE" sz="2000" i="1" dirty="0"/>
              <a:t>En 5 años</a:t>
            </a:r>
          </a:p>
        </p:txBody>
      </p:sp>
      <p:graphicFrame>
        <p:nvGraphicFramePr>
          <p:cNvPr id="10" name="Tabla 9"/>
          <p:cNvGraphicFramePr>
            <a:graphicFrameLocks noGrp="1"/>
          </p:cNvGraphicFramePr>
          <p:nvPr>
            <p:extLst>
              <p:ext uri="{D42A27DB-BD31-4B8C-83A1-F6EECF244321}">
                <p14:modId xmlns:p14="http://schemas.microsoft.com/office/powerpoint/2010/main" val="1566276490"/>
              </p:ext>
            </p:extLst>
          </p:nvPr>
        </p:nvGraphicFramePr>
        <p:xfrm>
          <a:off x="4580964" y="2208206"/>
          <a:ext cx="4926032" cy="1220794"/>
        </p:xfrm>
        <a:graphic>
          <a:graphicData uri="http://schemas.openxmlformats.org/drawingml/2006/table">
            <a:tbl>
              <a:tblPr firstRow="1" bandRow="1">
                <a:tableStyleId>{5C22544A-7EE6-4342-B048-85BDC9FD1C3A}</a:tableStyleId>
              </a:tblPr>
              <a:tblGrid>
                <a:gridCol w="2366683">
                  <a:extLst>
                    <a:ext uri="{9D8B030D-6E8A-4147-A177-3AD203B41FA5}">
                      <a16:colId xmlns:a16="http://schemas.microsoft.com/office/drawing/2014/main" val="4521307"/>
                    </a:ext>
                  </a:extLst>
                </a:gridCol>
                <a:gridCol w="1326777">
                  <a:extLst>
                    <a:ext uri="{9D8B030D-6E8A-4147-A177-3AD203B41FA5}">
                      <a16:colId xmlns:a16="http://schemas.microsoft.com/office/drawing/2014/main" val="4281829069"/>
                    </a:ext>
                  </a:extLst>
                </a:gridCol>
                <a:gridCol w="1232572">
                  <a:extLst>
                    <a:ext uri="{9D8B030D-6E8A-4147-A177-3AD203B41FA5}">
                      <a16:colId xmlns:a16="http://schemas.microsoft.com/office/drawing/2014/main" val="2640180242"/>
                    </a:ext>
                  </a:extLst>
                </a:gridCol>
              </a:tblGrid>
              <a:tr h="428314">
                <a:tc>
                  <a:txBody>
                    <a:bodyPr/>
                    <a:lstStyle/>
                    <a:p>
                      <a:endParaRPr lang="es-PE" sz="1600" dirty="0"/>
                    </a:p>
                  </a:txBody>
                  <a:tcPr/>
                </a:tc>
                <a:tc>
                  <a:txBody>
                    <a:bodyPr/>
                    <a:lstStyle/>
                    <a:p>
                      <a:pPr algn="ctr"/>
                      <a:r>
                        <a:rPr lang="es-PE" sz="1800" dirty="0"/>
                        <a:t>D</a:t>
                      </a:r>
                    </a:p>
                  </a:txBody>
                  <a:tcPr/>
                </a:tc>
                <a:tc>
                  <a:txBody>
                    <a:bodyPr/>
                    <a:lstStyle/>
                    <a:p>
                      <a:pPr algn="ctr"/>
                      <a:r>
                        <a:rPr lang="es-PE" sz="1800" dirty="0"/>
                        <a:t>H</a:t>
                      </a:r>
                    </a:p>
                  </a:txBody>
                  <a:tcPr/>
                </a:tc>
                <a:extLst>
                  <a:ext uri="{0D108BD9-81ED-4DB2-BD59-A6C34878D82A}">
                    <a16:rowId xmlns:a16="http://schemas.microsoft.com/office/drawing/2014/main" val="1301752332"/>
                  </a:ext>
                </a:extLst>
              </a:tr>
              <a:tr h="370840">
                <a:tc>
                  <a:txBody>
                    <a:bodyPr/>
                    <a:lstStyle/>
                    <a:p>
                      <a:r>
                        <a:rPr lang="es-PE" sz="2000" dirty="0" err="1"/>
                        <a:t>Result</a:t>
                      </a:r>
                      <a:r>
                        <a:rPr lang="es-PE" sz="2000" dirty="0"/>
                        <a:t>. Acumulados</a:t>
                      </a:r>
                    </a:p>
                  </a:txBody>
                  <a:tcPr/>
                </a:tc>
                <a:tc>
                  <a:txBody>
                    <a:bodyPr/>
                    <a:lstStyle/>
                    <a:p>
                      <a:pPr algn="r"/>
                      <a:r>
                        <a:rPr lang="es-PE" sz="1800" dirty="0"/>
                        <a:t>2,000,000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22217">
                <a:tc>
                  <a:txBody>
                    <a:bodyPr/>
                    <a:lstStyle/>
                    <a:p>
                      <a:r>
                        <a:rPr lang="es-PE" sz="2000" dirty="0"/>
                        <a:t>Efectivo</a:t>
                      </a:r>
                    </a:p>
                  </a:txBody>
                  <a:tcPr/>
                </a:tc>
                <a:tc>
                  <a:txBody>
                    <a:bodyPr/>
                    <a:lstStyle/>
                    <a:p>
                      <a:pPr algn="r"/>
                      <a:endParaRPr lang="es-PE" sz="1800" dirty="0"/>
                    </a:p>
                  </a:txBody>
                  <a:tcPr/>
                </a:tc>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s-PE" sz="1800" dirty="0"/>
                        <a:t>2,000,000</a:t>
                      </a:r>
                    </a:p>
                  </a:txBody>
                  <a:tcPr/>
                </a:tc>
                <a:extLst>
                  <a:ext uri="{0D108BD9-81ED-4DB2-BD59-A6C34878D82A}">
                    <a16:rowId xmlns:a16="http://schemas.microsoft.com/office/drawing/2014/main" val="1814756363"/>
                  </a:ext>
                </a:extLst>
              </a:tr>
            </a:tbl>
          </a:graphicData>
        </a:graphic>
      </p:graphicFrame>
    </p:spTree>
    <p:extLst>
      <p:ext uri="{BB962C8B-B14F-4D97-AF65-F5344CB8AC3E}">
        <p14:creationId xmlns:p14="http://schemas.microsoft.com/office/powerpoint/2010/main" val="4665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232" y="81879"/>
            <a:ext cx="8461612" cy="461665"/>
          </a:xfrm>
          <a:prstGeom prst="rect">
            <a:avLst/>
          </a:prstGeom>
          <a:solidFill>
            <a:schemeClr val="bg1"/>
          </a:solidFill>
        </p:spPr>
        <p:txBody>
          <a:bodyPr wrap="square" rtlCol="0">
            <a:spAutoFit/>
          </a:bodyPr>
          <a:lstStyle/>
          <a:p>
            <a:r>
              <a:rPr lang="es-PE" sz="2400" b="1" dirty="0">
                <a:solidFill>
                  <a:srgbClr val="002060"/>
                </a:solidFill>
              </a:rPr>
              <a:t>Experiencia N° 1</a:t>
            </a:r>
            <a:r>
              <a:rPr lang="es-PE" sz="2400" b="1" dirty="0">
                <a:solidFill>
                  <a:srgbClr val="0070C0"/>
                </a:solidFill>
              </a:rPr>
              <a:t>:</a:t>
            </a:r>
            <a:r>
              <a:rPr lang="es-PE" dirty="0"/>
              <a:t> </a:t>
            </a:r>
            <a:r>
              <a:rPr lang="es-PE" sz="2000" b="1" dirty="0">
                <a:solidFill>
                  <a:srgbClr val="0070C0"/>
                </a:solidFill>
              </a:rPr>
              <a:t>Pasivos financieros vs Instrumentos Patrimoniales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439" y="543544"/>
            <a:ext cx="2475604" cy="2475604"/>
          </a:xfrm>
          <a:prstGeom prst="rect">
            <a:avLst/>
          </a:prstGeom>
        </p:spPr>
      </p:pic>
      <p:sp>
        <p:nvSpPr>
          <p:cNvPr id="7" name="Rectángulo 6"/>
          <p:cNvSpPr/>
          <p:nvPr/>
        </p:nvSpPr>
        <p:spPr>
          <a:xfrm>
            <a:off x="68232" y="717016"/>
            <a:ext cx="7527468" cy="2246769"/>
          </a:xfrm>
          <a:prstGeom prst="rect">
            <a:avLst/>
          </a:prstGeom>
          <a:solidFill>
            <a:srgbClr val="FFFFFF">
              <a:alpha val="78039"/>
            </a:srgbClr>
          </a:solidFill>
        </p:spPr>
        <p:txBody>
          <a:bodyPr wrap="square">
            <a:spAutoFit/>
          </a:bodyPr>
          <a:lstStyle/>
          <a:p>
            <a:pPr algn="just"/>
            <a:r>
              <a:rPr lang="es-PE" sz="2000" b="1" i="1" dirty="0"/>
              <a:t>El emisor de un instrumento financiero lo clasificará en su totalidad o en cada una de sus partes integrantes, en el momento de su reconocimiento inicial, como un pasivo financiero, un activo financiero o un instrumento de patrimonio, de conformidad con la esencia económica del acuerdo contractual y con las definiciones de pasivo financiero, de activo financiero y de instrumento de patrimonio… (NIC 32)</a:t>
            </a:r>
          </a:p>
        </p:txBody>
      </p:sp>
      <p:graphicFrame>
        <p:nvGraphicFramePr>
          <p:cNvPr id="11" name="Tabla 10">
            <a:extLst>
              <a:ext uri="{FF2B5EF4-FFF2-40B4-BE49-F238E27FC236}">
                <a16:creationId xmlns:a16="http://schemas.microsoft.com/office/drawing/2014/main" id="{E3AB148E-F941-04BA-9CE6-C41D8BF30119}"/>
              </a:ext>
            </a:extLst>
          </p:cNvPr>
          <p:cNvGraphicFramePr>
            <a:graphicFrameLocks noGrp="1"/>
          </p:cNvGraphicFramePr>
          <p:nvPr>
            <p:extLst>
              <p:ext uri="{D42A27DB-BD31-4B8C-83A1-F6EECF244321}">
                <p14:modId xmlns:p14="http://schemas.microsoft.com/office/powerpoint/2010/main" val="4241773066"/>
              </p:ext>
            </p:extLst>
          </p:nvPr>
        </p:nvGraphicFramePr>
        <p:xfrm>
          <a:off x="4404374" y="3429000"/>
          <a:ext cx="4926033" cy="1163320"/>
        </p:xfrm>
        <a:graphic>
          <a:graphicData uri="http://schemas.openxmlformats.org/drawingml/2006/table">
            <a:tbl>
              <a:tblPr firstRow="1" bandRow="1">
                <a:tableStyleId>{5C22544A-7EE6-4342-B048-85BDC9FD1C3A}</a:tableStyleId>
              </a:tblPr>
              <a:tblGrid>
                <a:gridCol w="2375648">
                  <a:extLst>
                    <a:ext uri="{9D8B030D-6E8A-4147-A177-3AD203B41FA5}">
                      <a16:colId xmlns:a16="http://schemas.microsoft.com/office/drawing/2014/main" val="4521307"/>
                    </a:ext>
                  </a:extLst>
                </a:gridCol>
                <a:gridCol w="1305302">
                  <a:extLst>
                    <a:ext uri="{9D8B030D-6E8A-4147-A177-3AD203B41FA5}">
                      <a16:colId xmlns:a16="http://schemas.microsoft.com/office/drawing/2014/main" val="4281829069"/>
                    </a:ext>
                  </a:extLst>
                </a:gridCol>
                <a:gridCol w="1245083">
                  <a:extLst>
                    <a:ext uri="{9D8B030D-6E8A-4147-A177-3AD203B41FA5}">
                      <a16:colId xmlns:a16="http://schemas.microsoft.com/office/drawing/2014/main" val="2640180242"/>
                    </a:ext>
                  </a:extLst>
                </a:gridCol>
              </a:tblGrid>
              <a:tr h="370840">
                <a:tc>
                  <a:txBody>
                    <a:bodyPr/>
                    <a:lstStyle/>
                    <a:p>
                      <a:endParaRPr lang="es-PE" sz="1600" dirty="0"/>
                    </a:p>
                  </a:txBody>
                  <a:tcPr/>
                </a:tc>
                <a:tc>
                  <a:txBody>
                    <a:bodyPr/>
                    <a:lstStyle/>
                    <a:p>
                      <a:pPr algn="ctr"/>
                      <a:r>
                        <a:rPr lang="es-PE" sz="1600" dirty="0"/>
                        <a:t>D</a:t>
                      </a:r>
                    </a:p>
                  </a:txBody>
                  <a:tcPr/>
                </a:tc>
                <a:tc>
                  <a:txBody>
                    <a:bodyPr/>
                    <a:lstStyle/>
                    <a:p>
                      <a:pPr algn="ctr"/>
                      <a:r>
                        <a:rPr lang="es-PE" sz="1600" dirty="0"/>
                        <a:t>H</a:t>
                      </a:r>
                    </a:p>
                  </a:txBody>
                  <a:tcPr/>
                </a:tc>
                <a:extLst>
                  <a:ext uri="{0D108BD9-81ED-4DB2-BD59-A6C34878D82A}">
                    <a16:rowId xmlns:a16="http://schemas.microsoft.com/office/drawing/2014/main" val="1301752332"/>
                  </a:ext>
                </a:extLst>
              </a:tr>
              <a:tr h="370840">
                <a:tc>
                  <a:txBody>
                    <a:bodyPr/>
                    <a:lstStyle/>
                    <a:p>
                      <a:r>
                        <a:rPr lang="es-PE" sz="2000" dirty="0"/>
                        <a:t>Efectivo</a:t>
                      </a:r>
                    </a:p>
                  </a:txBody>
                  <a:tcPr/>
                </a:tc>
                <a:tc>
                  <a:txBody>
                    <a:bodyPr/>
                    <a:lstStyle/>
                    <a:p>
                      <a:pPr algn="r"/>
                      <a:r>
                        <a:rPr lang="es-PE" sz="1800" dirty="0"/>
                        <a:t>40,000,000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70840">
                <a:tc>
                  <a:txBody>
                    <a:bodyPr/>
                    <a:lstStyle/>
                    <a:p>
                      <a:r>
                        <a:rPr lang="es-PE" sz="2000" b="0" dirty="0">
                          <a:solidFill>
                            <a:schemeClr val="tx1"/>
                          </a:solidFill>
                        </a:rPr>
                        <a:t>Pasivo financiero</a:t>
                      </a:r>
                    </a:p>
                  </a:txBody>
                  <a:tcPr/>
                </a:tc>
                <a:tc>
                  <a:txBody>
                    <a:bodyPr/>
                    <a:lstStyle/>
                    <a:p>
                      <a:pPr algn="r"/>
                      <a:endParaRPr lang="es-PE" sz="1800" dirty="0"/>
                    </a:p>
                  </a:txBody>
                  <a:tcPr/>
                </a:tc>
                <a:tc>
                  <a:txBody>
                    <a:bodyPr/>
                    <a:lstStyle/>
                    <a:p>
                      <a:pPr algn="r"/>
                      <a:r>
                        <a:rPr lang="es-PE" sz="1800" dirty="0"/>
                        <a:t>40,000,000</a:t>
                      </a:r>
                    </a:p>
                  </a:txBody>
                  <a:tcPr/>
                </a:tc>
                <a:extLst>
                  <a:ext uri="{0D108BD9-81ED-4DB2-BD59-A6C34878D82A}">
                    <a16:rowId xmlns:a16="http://schemas.microsoft.com/office/drawing/2014/main" val="1814756363"/>
                  </a:ext>
                </a:extLst>
              </a:tr>
            </a:tbl>
          </a:graphicData>
        </a:graphic>
      </p:graphicFrame>
      <p:sp>
        <p:nvSpPr>
          <p:cNvPr id="12" name="Rectángulo 11">
            <a:extLst>
              <a:ext uri="{FF2B5EF4-FFF2-40B4-BE49-F238E27FC236}">
                <a16:creationId xmlns:a16="http://schemas.microsoft.com/office/drawing/2014/main" id="{6EFB2A1F-45C9-E170-B47D-C049DF591C85}"/>
              </a:ext>
            </a:extLst>
          </p:cNvPr>
          <p:cNvSpPr/>
          <p:nvPr/>
        </p:nvSpPr>
        <p:spPr>
          <a:xfrm>
            <a:off x="68232" y="3307064"/>
            <a:ext cx="4336142" cy="3170099"/>
          </a:xfrm>
          <a:prstGeom prst="rect">
            <a:avLst/>
          </a:prstGeom>
          <a:solidFill>
            <a:srgbClr val="FFFFFF">
              <a:alpha val="78039"/>
            </a:srgbClr>
          </a:solidFill>
        </p:spPr>
        <p:txBody>
          <a:bodyPr wrap="square">
            <a:spAutoFit/>
          </a:bodyPr>
          <a:lstStyle/>
          <a:p>
            <a:pPr algn="just"/>
            <a:r>
              <a:rPr lang="es-PE" sz="2000" b="1" i="1" dirty="0"/>
              <a:t>CONTRATO EMISION DE ACCIONES</a:t>
            </a:r>
          </a:p>
          <a:p>
            <a:pPr algn="just"/>
            <a:r>
              <a:rPr lang="es-PE" sz="2000" b="1" i="1" dirty="0"/>
              <a:t>ENTIDAD: Caja Municipal </a:t>
            </a:r>
          </a:p>
          <a:p>
            <a:pPr algn="just"/>
            <a:r>
              <a:rPr lang="es-PE" sz="2000" b="1" i="1" dirty="0"/>
              <a:t>INVERSIONISTA: BID</a:t>
            </a:r>
          </a:p>
          <a:p>
            <a:pPr algn="just"/>
            <a:r>
              <a:rPr lang="es-PE" sz="2000" b="1" i="1" dirty="0"/>
              <a:t>Importe:</a:t>
            </a:r>
          </a:p>
          <a:p>
            <a:pPr algn="just"/>
            <a:r>
              <a:rPr lang="es-PE" sz="2000" i="1" dirty="0"/>
              <a:t>Valor Nominal: USD40,000,000</a:t>
            </a:r>
          </a:p>
          <a:p>
            <a:pPr algn="just"/>
            <a:r>
              <a:rPr lang="es-PE" sz="2000" b="1" i="1" dirty="0"/>
              <a:t>Derechos:</a:t>
            </a:r>
          </a:p>
          <a:p>
            <a:pPr algn="just"/>
            <a:r>
              <a:rPr lang="es-PE" sz="2000" i="1" dirty="0"/>
              <a:t>Voto en la JGA</a:t>
            </a:r>
          </a:p>
          <a:p>
            <a:pPr algn="just"/>
            <a:r>
              <a:rPr lang="es-PE" sz="2000" i="1" dirty="0"/>
              <a:t>Dividendos preferentes USD2,000,000</a:t>
            </a:r>
          </a:p>
          <a:p>
            <a:pPr algn="just"/>
            <a:r>
              <a:rPr lang="es-PE" sz="2000" b="1" i="1" dirty="0"/>
              <a:t>Redención:</a:t>
            </a:r>
          </a:p>
          <a:p>
            <a:pPr algn="just"/>
            <a:r>
              <a:rPr lang="es-PE" sz="2000" i="1" dirty="0"/>
              <a:t>En 5 años</a:t>
            </a:r>
          </a:p>
        </p:txBody>
      </p:sp>
      <p:graphicFrame>
        <p:nvGraphicFramePr>
          <p:cNvPr id="13" name="Tabla 12">
            <a:extLst>
              <a:ext uri="{FF2B5EF4-FFF2-40B4-BE49-F238E27FC236}">
                <a16:creationId xmlns:a16="http://schemas.microsoft.com/office/drawing/2014/main" id="{B2F374B7-D0E5-785F-B936-8B705A90FA99}"/>
              </a:ext>
            </a:extLst>
          </p:cNvPr>
          <p:cNvGraphicFramePr>
            <a:graphicFrameLocks noGrp="1"/>
          </p:cNvGraphicFramePr>
          <p:nvPr>
            <p:extLst>
              <p:ext uri="{D42A27DB-BD31-4B8C-83A1-F6EECF244321}">
                <p14:modId xmlns:p14="http://schemas.microsoft.com/office/powerpoint/2010/main" val="1007875642"/>
              </p:ext>
            </p:extLst>
          </p:nvPr>
        </p:nvGraphicFramePr>
        <p:xfrm>
          <a:off x="4404374" y="4777593"/>
          <a:ext cx="4926032" cy="1220794"/>
        </p:xfrm>
        <a:graphic>
          <a:graphicData uri="http://schemas.openxmlformats.org/drawingml/2006/table">
            <a:tbl>
              <a:tblPr firstRow="1" bandRow="1">
                <a:tableStyleId>{5C22544A-7EE6-4342-B048-85BDC9FD1C3A}</a:tableStyleId>
              </a:tblPr>
              <a:tblGrid>
                <a:gridCol w="2366683">
                  <a:extLst>
                    <a:ext uri="{9D8B030D-6E8A-4147-A177-3AD203B41FA5}">
                      <a16:colId xmlns:a16="http://schemas.microsoft.com/office/drawing/2014/main" val="4521307"/>
                    </a:ext>
                  </a:extLst>
                </a:gridCol>
                <a:gridCol w="1326777">
                  <a:extLst>
                    <a:ext uri="{9D8B030D-6E8A-4147-A177-3AD203B41FA5}">
                      <a16:colId xmlns:a16="http://schemas.microsoft.com/office/drawing/2014/main" val="4281829069"/>
                    </a:ext>
                  </a:extLst>
                </a:gridCol>
                <a:gridCol w="1232572">
                  <a:extLst>
                    <a:ext uri="{9D8B030D-6E8A-4147-A177-3AD203B41FA5}">
                      <a16:colId xmlns:a16="http://schemas.microsoft.com/office/drawing/2014/main" val="2640180242"/>
                    </a:ext>
                  </a:extLst>
                </a:gridCol>
              </a:tblGrid>
              <a:tr h="428314">
                <a:tc>
                  <a:txBody>
                    <a:bodyPr/>
                    <a:lstStyle/>
                    <a:p>
                      <a:endParaRPr lang="es-PE" sz="1600" dirty="0"/>
                    </a:p>
                  </a:txBody>
                  <a:tcPr/>
                </a:tc>
                <a:tc>
                  <a:txBody>
                    <a:bodyPr/>
                    <a:lstStyle/>
                    <a:p>
                      <a:pPr algn="ctr"/>
                      <a:r>
                        <a:rPr lang="es-PE" sz="1800" dirty="0"/>
                        <a:t>D</a:t>
                      </a:r>
                    </a:p>
                  </a:txBody>
                  <a:tcPr/>
                </a:tc>
                <a:tc>
                  <a:txBody>
                    <a:bodyPr/>
                    <a:lstStyle/>
                    <a:p>
                      <a:pPr algn="ctr"/>
                      <a:r>
                        <a:rPr lang="es-PE" sz="1800" dirty="0"/>
                        <a:t>H</a:t>
                      </a:r>
                    </a:p>
                  </a:txBody>
                  <a:tcPr/>
                </a:tc>
                <a:extLst>
                  <a:ext uri="{0D108BD9-81ED-4DB2-BD59-A6C34878D82A}">
                    <a16:rowId xmlns:a16="http://schemas.microsoft.com/office/drawing/2014/main" val="1301752332"/>
                  </a:ext>
                </a:extLst>
              </a:tr>
              <a:tr h="370840">
                <a:tc>
                  <a:txBody>
                    <a:bodyPr/>
                    <a:lstStyle/>
                    <a:p>
                      <a:r>
                        <a:rPr lang="es-PE" sz="2000" dirty="0"/>
                        <a:t>Gastos financieros</a:t>
                      </a:r>
                    </a:p>
                  </a:txBody>
                  <a:tcPr/>
                </a:tc>
                <a:tc>
                  <a:txBody>
                    <a:bodyPr/>
                    <a:lstStyle/>
                    <a:p>
                      <a:pPr algn="r"/>
                      <a:r>
                        <a:rPr lang="es-PE" sz="1800" dirty="0"/>
                        <a:t>2,000,000</a:t>
                      </a:r>
                    </a:p>
                  </a:txBody>
                  <a:tcPr/>
                </a:tc>
                <a:tc>
                  <a:txBody>
                    <a:bodyPr/>
                    <a:lstStyle/>
                    <a:p>
                      <a:pPr algn="r"/>
                      <a:endParaRPr lang="es-PE" sz="1800" dirty="0"/>
                    </a:p>
                  </a:txBody>
                  <a:tcPr/>
                </a:tc>
                <a:extLst>
                  <a:ext uri="{0D108BD9-81ED-4DB2-BD59-A6C34878D82A}">
                    <a16:rowId xmlns:a16="http://schemas.microsoft.com/office/drawing/2014/main" val="3316456725"/>
                  </a:ext>
                </a:extLst>
              </a:tr>
              <a:tr h="322217">
                <a:tc>
                  <a:txBody>
                    <a:bodyPr/>
                    <a:lstStyle/>
                    <a:p>
                      <a:r>
                        <a:rPr lang="es-PE" sz="2000" dirty="0"/>
                        <a:t>Efectivo</a:t>
                      </a:r>
                    </a:p>
                  </a:txBody>
                  <a:tcPr/>
                </a:tc>
                <a:tc>
                  <a:txBody>
                    <a:bodyPr/>
                    <a:lstStyle/>
                    <a:p>
                      <a:pPr algn="r"/>
                      <a:endParaRPr lang="es-PE" sz="1800" dirty="0"/>
                    </a:p>
                  </a:txBody>
                  <a:tcPr/>
                </a:tc>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es-PE" sz="1800" dirty="0"/>
                        <a:t>2,000,000</a:t>
                      </a:r>
                    </a:p>
                  </a:txBody>
                  <a:tcPr/>
                </a:tc>
                <a:extLst>
                  <a:ext uri="{0D108BD9-81ED-4DB2-BD59-A6C34878D82A}">
                    <a16:rowId xmlns:a16="http://schemas.microsoft.com/office/drawing/2014/main" val="1814756363"/>
                  </a:ext>
                </a:extLst>
              </a:tr>
            </a:tbl>
          </a:graphicData>
        </a:graphic>
      </p:graphicFrame>
    </p:spTree>
    <p:extLst>
      <p:ext uri="{BB962C8B-B14F-4D97-AF65-F5344CB8AC3E}">
        <p14:creationId xmlns:p14="http://schemas.microsoft.com/office/powerpoint/2010/main" val="27836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74" y="798894"/>
            <a:ext cx="7969624" cy="5977218"/>
          </a:xfrm>
          <a:prstGeom prst="rect">
            <a:avLst/>
          </a:prstGeom>
        </p:spPr>
      </p:pic>
      <p:sp>
        <p:nvSpPr>
          <p:cNvPr id="2" name="CuadroTexto 1"/>
          <p:cNvSpPr txBox="1"/>
          <p:nvPr/>
        </p:nvSpPr>
        <p:spPr>
          <a:xfrm>
            <a:off x="0" y="81888"/>
            <a:ext cx="9906000" cy="461665"/>
          </a:xfrm>
          <a:prstGeom prst="rect">
            <a:avLst/>
          </a:prstGeom>
          <a:solidFill>
            <a:schemeClr val="bg2"/>
          </a:solidFill>
        </p:spPr>
        <p:txBody>
          <a:bodyPr wrap="square" rtlCol="0">
            <a:spAutoFit/>
          </a:bodyPr>
          <a:lstStyle/>
          <a:p>
            <a:r>
              <a:rPr lang="es-PE" sz="2400" b="1" dirty="0">
                <a:solidFill>
                  <a:srgbClr val="002060"/>
                </a:solidFill>
              </a:rPr>
              <a:t>Experiencia N° 2</a:t>
            </a:r>
            <a:r>
              <a:rPr lang="es-PE" sz="2400" b="1" dirty="0">
                <a:solidFill>
                  <a:srgbClr val="0070C0"/>
                </a:solidFill>
              </a:rPr>
              <a:t>:</a:t>
            </a:r>
            <a:r>
              <a:rPr lang="es-PE" dirty="0"/>
              <a:t> </a:t>
            </a:r>
            <a:r>
              <a:rPr lang="es-PE" sz="2000" b="1" dirty="0">
                <a:solidFill>
                  <a:srgbClr val="0070C0"/>
                </a:solidFill>
              </a:rPr>
              <a:t>Una molestia convertida en provisión</a:t>
            </a:r>
          </a:p>
        </p:txBody>
      </p:sp>
      <p:sp>
        <p:nvSpPr>
          <p:cNvPr id="4" name="CuadroTexto 3"/>
          <p:cNvSpPr txBox="1"/>
          <p:nvPr/>
        </p:nvSpPr>
        <p:spPr>
          <a:xfrm>
            <a:off x="1012692" y="1196147"/>
            <a:ext cx="4147457" cy="1107996"/>
          </a:xfrm>
          <a:prstGeom prst="rect">
            <a:avLst/>
          </a:prstGeom>
          <a:noFill/>
        </p:spPr>
        <p:txBody>
          <a:bodyPr wrap="square" rtlCol="0">
            <a:spAutoFit/>
          </a:bodyPr>
          <a:lstStyle/>
          <a:p>
            <a:pPr marL="285750" indent="-285750">
              <a:buFont typeface="Arial" panose="020B0604020202020204" pitchFamily="34" charset="0"/>
              <a:buChar char="•"/>
            </a:pPr>
            <a:r>
              <a:rPr lang="es-PE" sz="2400" b="1" dirty="0">
                <a:solidFill>
                  <a:schemeClr val="bg1"/>
                </a:solidFill>
              </a:rPr>
              <a:t>Definición de Provisión</a:t>
            </a:r>
          </a:p>
          <a:p>
            <a:pPr marL="285750" indent="-285750">
              <a:buFont typeface="Arial" panose="020B0604020202020204" pitchFamily="34" charset="0"/>
              <a:buChar char="•"/>
            </a:pPr>
            <a:r>
              <a:rPr lang="es-PE" sz="2400" b="1" dirty="0">
                <a:solidFill>
                  <a:schemeClr val="bg1"/>
                </a:solidFill>
              </a:rPr>
              <a:t>Revisando el Diagnóstico</a:t>
            </a:r>
          </a:p>
          <a:p>
            <a:pPr marL="285750" indent="-285750">
              <a:buFont typeface="Arial" panose="020B0604020202020204" pitchFamily="34" charset="0"/>
              <a:buChar char="•"/>
            </a:pPr>
            <a:endParaRPr lang="es-PE" dirty="0">
              <a:solidFill>
                <a:schemeClr val="bg1"/>
              </a:solidFill>
            </a:endParaRPr>
          </a:p>
        </p:txBody>
      </p:sp>
    </p:spTree>
    <p:extLst>
      <p:ext uri="{BB962C8B-B14F-4D97-AF65-F5344CB8AC3E}">
        <p14:creationId xmlns:p14="http://schemas.microsoft.com/office/powerpoint/2010/main" val="54781970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TM02900743[[fn=Orgánico]]</Template>
  <TotalTime>3363</TotalTime>
  <Words>1633</Words>
  <Application>Microsoft Office PowerPoint</Application>
  <PresentationFormat>A4 (210 x 297 mm)</PresentationFormat>
  <Paragraphs>357</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Guardian Egyptian Web</vt:lpstr>
      <vt:lpstr>Helvetica</vt:lpstr>
      <vt:lpstr>Wingdings 2</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Freddy Llanto</cp:lastModifiedBy>
  <cp:revision>121</cp:revision>
  <cp:lastPrinted>2024-05-08T14:44:29Z</cp:lastPrinted>
  <dcterms:created xsi:type="dcterms:W3CDTF">2018-09-05T05:15:21Z</dcterms:created>
  <dcterms:modified xsi:type="dcterms:W3CDTF">2024-05-09T23:48:20Z</dcterms:modified>
</cp:coreProperties>
</file>