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grandir" panose="020B0604020202020204" charset="0"/>
      <p:regular r:id="rId7"/>
    </p:embeddedFont>
    <p:embeddedFont>
      <p:font typeface="Archivo Black" panose="020B0604020202020204" charset="0"/>
      <p:regular r:id="rId8"/>
    </p:embeddedFont>
    <p:embeddedFont>
      <p:font typeface="IreneFlorentina" panose="020B0604020202020204" charset="0"/>
      <p:regular r:id="rId9"/>
    </p:embeddedFont>
    <p:embeddedFont>
      <p:font typeface="Mango AC" panose="020B0604020202020204" charset="0"/>
      <p:regular r:id="rId10"/>
    </p:embeddedFont>
    <p:embeddedFont>
      <p:font typeface="Podkova Ultra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9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077380">
            <a:off x="-1382932" y="-1900101"/>
            <a:ext cx="7914010" cy="6707123"/>
          </a:xfrm>
          <a:custGeom>
            <a:avLst/>
            <a:gdLst/>
            <a:ahLst/>
            <a:cxnLst/>
            <a:rect l="l" t="t" r="r" b="b"/>
            <a:pathLst>
              <a:path w="7914010" h="6707123">
                <a:moveTo>
                  <a:pt x="0" y="0"/>
                </a:moveTo>
                <a:lnTo>
                  <a:pt x="7914010" y="0"/>
                </a:lnTo>
                <a:lnTo>
                  <a:pt x="7914010" y="6707123"/>
                </a:lnTo>
                <a:lnTo>
                  <a:pt x="0" y="6707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8262">
            <a:off x="795860" y="362179"/>
            <a:ext cx="4344492" cy="3915473"/>
          </a:xfrm>
          <a:custGeom>
            <a:avLst/>
            <a:gdLst/>
            <a:ahLst/>
            <a:cxnLst/>
            <a:rect l="l" t="t" r="r" b="b"/>
            <a:pathLst>
              <a:path w="4344492" h="3915473">
                <a:moveTo>
                  <a:pt x="0" y="0"/>
                </a:moveTo>
                <a:lnTo>
                  <a:pt x="4344492" y="0"/>
                </a:lnTo>
                <a:lnTo>
                  <a:pt x="4344492" y="3915473"/>
                </a:lnTo>
                <a:lnTo>
                  <a:pt x="0" y="3915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76680" y="4691842"/>
            <a:ext cx="8099172" cy="7200900"/>
          </a:xfrm>
          <a:custGeom>
            <a:avLst/>
            <a:gdLst/>
            <a:ahLst/>
            <a:cxnLst/>
            <a:rect l="l" t="t" r="r" b="b"/>
            <a:pathLst>
              <a:path w="8099172" h="7200900">
                <a:moveTo>
                  <a:pt x="0" y="0"/>
                </a:moveTo>
                <a:lnTo>
                  <a:pt x="8099172" y="0"/>
                </a:lnTo>
                <a:lnTo>
                  <a:pt x="809917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8940">
            <a:off x="13958658" y="6480945"/>
            <a:ext cx="3536656" cy="3622695"/>
          </a:xfrm>
          <a:custGeom>
            <a:avLst/>
            <a:gdLst/>
            <a:ahLst/>
            <a:cxnLst/>
            <a:rect l="l" t="t" r="r" b="b"/>
            <a:pathLst>
              <a:path w="3536656" h="3622695">
                <a:moveTo>
                  <a:pt x="0" y="0"/>
                </a:moveTo>
                <a:lnTo>
                  <a:pt x="3536656" y="0"/>
                </a:lnTo>
                <a:lnTo>
                  <a:pt x="3536656" y="3622695"/>
                </a:lnTo>
                <a:lnTo>
                  <a:pt x="0" y="3622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58823">
            <a:off x="13802650" y="-1454446"/>
            <a:ext cx="6913300" cy="5815814"/>
          </a:xfrm>
          <a:custGeom>
            <a:avLst/>
            <a:gdLst/>
            <a:ahLst/>
            <a:cxnLst/>
            <a:rect l="l" t="t" r="r" b="b"/>
            <a:pathLst>
              <a:path w="6913300" h="5815814">
                <a:moveTo>
                  <a:pt x="0" y="0"/>
                </a:moveTo>
                <a:lnTo>
                  <a:pt x="6913300" y="0"/>
                </a:lnTo>
                <a:lnTo>
                  <a:pt x="6913300" y="5815814"/>
                </a:lnTo>
                <a:lnTo>
                  <a:pt x="0" y="5815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08908">
            <a:off x="-2041572" y="5124080"/>
            <a:ext cx="6907347" cy="7328751"/>
          </a:xfrm>
          <a:custGeom>
            <a:avLst/>
            <a:gdLst/>
            <a:ahLst/>
            <a:cxnLst/>
            <a:rect l="l" t="t" r="r" b="b"/>
            <a:pathLst>
              <a:path w="6907347" h="7328751">
                <a:moveTo>
                  <a:pt x="0" y="0"/>
                </a:moveTo>
                <a:lnTo>
                  <a:pt x="6907347" y="0"/>
                </a:lnTo>
                <a:lnTo>
                  <a:pt x="6907347" y="7328750"/>
                </a:lnTo>
                <a:lnTo>
                  <a:pt x="0" y="7328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61641">
            <a:off x="5085748" y="7482643"/>
            <a:ext cx="6170320" cy="5383604"/>
          </a:xfrm>
          <a:custGeom>
            <a:avLst/>
            <a:gdLst/>
            <a:ahLst/>
            <a:cxnLst/>
            <a:rect l="l" t="t" r="r" b="b"/>
            <a:pathLst>
              <a:path w="6170320" h="5383604">
                <a:moveTo>
                  <a:pt x="0" y="0"/>
                </a:moveTo>
                <a:lnTo>
                  <a:pt x="6170320" y="0"/>
                </a:lnTo>
                <a:lnTo>
                  <a:pt x="6170320" y="5383604"/>
                </a:lnTo>
                <a:lnTo>
                  <a:pt x="0" y="5383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69160">
            <a:off x="7438619" y="-1368499"/>
            <a:ext cx="6116620" cy="5022496"/>
          </a:xfrm>
          <a:custGeom>
            <a:avLst/>
            <a:gdLst/>
            <a:ahLst/>
            <a:cxnLst/>
            <a:rect l="l" t="t" r="r" b="b"/>
            <a:pathLst>
              <a:path w="6116620" h="5022496">
                <a:moveTo>
                  <a:pt x="0" y="0"/>
                </a:moveTo>
                <a:lnTo>
                  <a:pt x="6116620" y="0"/>
                </a:lnTo>
                <a:lnTo>
                  <a:pt x="6116620" y="5022495"/>
                </a:lnTo>
                <a:lnTo>
                  <a:pt x="0" y="50224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68224" y="1964415"/>
            <a:ext cx="8449998" cy="173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6"/>
              </a:lnSpc>
            </a:pPr>
            <a:r>
              <a:rPr lang="en-US" sz="6006">
                <a:solidFill>
                  <a:srgbClr val="202F5A"/>
                </a:solidFill>
                <a:latin typeface="Agrandir"/>
              </a:rPr>
              <a:t>Teoría de</a:t>
            </a:r>
          </a:p>
          <a:p>
            <a:pPr algn="ctr">
              <a:lnSpc>
                <a:spcPts val="6006"/>
              </a:lnSpc>
              <a:spcBef>
                <a:spcPct val="0"/>
              </a:spcBef>
            </a:pPr>
            <a:r>
              <a:rPr lang="en-US" sz="6006">
                <a:solidFill>
                  <a:srgbClr val="202F5A"/>
                </a:solidFill>
                <a:latin typeface="Agrandir"/>
              </a:rPr>
              <a:t>Albert Bandura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979212"/>
            <a:ext cx="16230600" cy="459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4"/>
              </a:lnSpc>
            </a:pPr>
            <a:r>
              <a:rPr lang="en-US" sz="17714">
                <a:solidFill>
                  <a:srgbClr val="202F5A"/>
                </a:solidFill>
                <a:latin typeface="Podkova Ultra-Bold"/>
              </a:rPr>
              <a:t>Aprendizaje Social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1953" y="3694476"/>
            <a:ext cx="14884094" cy="297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3A1E0C"/>
                </a:solidFill>
                <a:latin typeface="IreneFlorentina"/>
              </a:rPr>
              <a:t>Es un enfoque teórico que destaca la importancia de la observación, la imitación y el modelado en el proceso de aprendizaje.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3A1E0C"/>
                </a:solidFill>
                <a:latin typeface="IreneFlorentina"/>
              </a:rPr>
              <a:t>También recibe el nombre de Aprendizaje: vicario, observacional, imitación, modelo o cognitivo social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3A1E0C"/>
              </a:solidFill>
              <a:latin typeface="IreneFlorentin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115149" y="1179955"/>
            <a:ext cx="12057702" cy="2214233"/>
          </a:xfrm>
          <a:custGeom>
            <a:avLst/>
            <a:gdLst/>
            <a:ahLst/>
            <a:cxnLst/>
            <a:rect l="l" t="t" r="r" b="b"/>
            <a:pathLst>
              <a:path w="12057702" h="2214233">
                <a:moveTo>
                  <a:pt x="0" y="0"/>
                </a:moveTo>
                <a:lnTo>
                  <a:pt x="12057702" y="0"/>
                </a:lnTo>
                <a:lnTo>
                  <a:pt x="12057702" y="2214233"/>
                </a:lnTo>
                <a:lnTo>
                  <a:pt x="0" y="2214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15149" y="1141862"/>
            <a:ext cx="11878608" cy="225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1"/>
              </a:lnSpc>
            </a:pPr>
            <a:r>
              <a:rPr lang="en-US" sz="6200">
                <a:solidFill>
                  <a:srgbClr val="3A1E0C"/>
                </a:solidFill>
                <a:latin typeface="Mango AC"/>
              </a:rPr>
              <a:t> ¿Qué es la Aprendizaje Social? </a:t>
            </a:r>
          </a:p>
        </p:txBody>
      </p:sp>
      <p:sp>
        <p:nvSpPr>
          <p:cNvPr id="5" name="Freeform 5"/>
          <p:cNvSpPr/>
          <p:nvPr/>
        </p:nvSpPr>
        <p:spPr>
          <a:xfrm rot="-727257">
            <a:off x="14353845" y="5308508"/>
            <a:ext cx="7143568" cy="6351281"/>
          </a:xfrm>
          <a:custGeom>
            <a:avLst/>
            <a:gdLst/>
            <a:ahLst/>
            <a:cxnLst/>
            <a:rect l="l" t="t" r="r" b="b"/>
            <a:pathLst>
              <a:path w="7143568" h="6351281">
                <a:moveTo>
                  <a:pt x="0" y="0"/>
                </a:moveTo>
                <a:lnTo>
                  <a:pt x="7143568" y="0"/>
                </a:lnTo>
                <a:lnTo>
                  <a:pt x="7143568" y="6351281"/>
                </a:lnTo>
                <a:lnTo>
                  <a:pt x="0" y="6351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87592">
            <a:off x="-2766314" y="5305265"/>
            <a:ext cx="6907347" cy="7328751"/>
          </a:xfrm>
          <a:custGeom>
            <a:avLst/>
            <a:gdLst/>
            <a:ahLst/>
            <a:cxnLst/>
            <a:rect l="l" t="t" r="r" b="b"/>
            <a:pathLst>
              <a:path w="6907347" h="7328751">
                <a:moveTo>
                  <a:pt x="0" y="0"/>
                </a:moveTo>
                <a:lnTo>
                  <a:pt x="6907348" y="0"/>
                </a:lnTo>
                <a:lnTo>
                  <a:pt x="6907348" y="7328751"/>
                </a:lnTo>
                <a:lnTo>
                  <a:pt x="0" y="7328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74010" y="1276071"/>
            <a:ext cx="13434468" cy="2467057"/>
          </a:xfrm>
          <a:custGeom>
            <a:avLst/>
            <a:gdLst/>
            <a:ahLst/>
            <a:cxnLst/>
            <a:rect l="l" t="t" r="r" b="b"/>
            <a:pathLst>
              <a:path w="13434468" h="2467057">
                <a:moveTo>
                  <a:pt x="0" y="0"/>
                </a:moveTo>
                <a:lnTo>
                  <a:pt x="13434468" y="0"/>
                </a:lnTo>
                <a:lnTo>
                  <a:pt x="13434468" y="2467057"/>
                </a:lnTo>
                <a:lnTo>
                  <a:pt x="0" y="2467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74010" y="1317715"/>
            <a:ext cx="13942393" cy="216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1"/>
              </a:lnSpc>
            </a:pPr>
            <a:r>
              <a:rPr lang="en-US" sz="5900">
                <a:solidFill>
                  <a:srgbClr val="3A1E0C"/>
                </a:solidFill>
                <a:latin typeface="Mango AC"/>
              </a:rPr>
              <a:t>OBSERVACIÓN DE MODELOS E IMITACIÓN DE CONDUCTAÓN</a:t>
            </a:r>
          </a:p>
        </p:txBody>
      </p:sp>
      <p:sp>
        <p:nvSpPr>
          <p:cNvPr id="4" name="Freeform 4"/>
          <p:cNvSpPr/>
          <p:nvPr/>
        </p:nvSpPr>
        <p:spPr>
          <a:xfrm rot="-727257">
            <a:off x="14353845" y="5308508"/>
            <a:ext cx="7143568" cy="6351281"/>
          </a:xfrm>
          <a:custGeom>
            <a:avLst/>
            <a:gdLst/>
            <a:ahLst/>
            <a:cxnLst/>
            <a:rect l="l" t="t" r="r" b="b"/>
            <a:pathLst>
              <a:path w="7143568" h="6351281">
                <a:moveTo>
                  <a:pt x="0" y="0"/>
                </a:moveTo>
                <a:lnTo>
                  <a:pt x="7143568" y="0"/>
                </a:lnTo>
                <a:lnTo>
                  <a:pt x="7143568" y="6351281"/>
                </a:lnTo>
                <a:lnTo>
                  <a:pt x="0" y="6351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87592">
            <a:off x="-2766314" y="5305265"/>
            <a:ext cx="6907347" cy="7328751"/>
          </a:xfrm>
          <a:custGeom>
            <a:avLst/>
            <a:gdLst/>
            <a:ahLst/>
            <a:cxnLst/>
            <a:rect l="l" t="t" r="r" b="b"/>
            <a:pathLst>
              <a:path w="6907347" h="7328751">
                <a:moveTo>
                  <a:pt x="0" y="0"/>
                </a:moveTo>
                <a:lnTo>
                  <a:pt x="6907348" y="0"/>
                </a:lnTo>
                <a:lnTo>
                  <a:pt x="6907348" y="7328751"/>
                </a:lnTo>
                <a:lnTo>
                  <a:pt x="0" y="7328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97746" y="7608350"/>
            <a:ext cx="12322050" cy="203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"/>
              </a:lnSpc>
              <a:spcBef>
                <a:spcPct val="0"/>
              </a:spcBef>
            </a:pPr>
            <a:r>
              <a:rPr lang="en-US" sz="3179">
                <a:solidFill>
                  <a:srgbClr val="3A1E0C"/>
                </a:solidFill>
                <a:latin typeface="Podkova Ultra-Bold"/>
              </a:rPr>
              <a:t>Sostiene que las personas aprenden observando a otros y reproduciendo sus comportamientos. Este proceso de imitación se ve facilitado por la presencia de modelos a seguir, que pueden ser tanto personas reales como personajes ficticios en los medios de comunicación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64" y="3899441"/>
            <a:ext cx="7996015" cy="366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3176">
                <a:solidFill>
                  <a:srgbClr val="3A1E0C"/>
                </a:solidFill>
                <a:latin typeface="Podkova Ultra-Bold"/>
              </a:rPr>
              <a:t>Bandura introdujo el concepto de modelado para explicar cómo las personas aprenden al observar y tomar como modelo a personas que exhiben comportamientos deseados. A través del modelado, los individuos adquieren habilidades y estrategias al observar cómo otra persona realiza una tarea o supera un desafío.</a:t>
            </a:r>
          </a:p>
        </p:txBody>
      </p:sp>
      <p:sp>
        <p:nvSpPr>
          <p:cNvPr id="8" name="Freeform 8"/>
          <p:cNvSpPr/>
          <p:nvPr/>
        </p:nvSpPr>
        <p:spPr>
          <a:xfrm>
            <a:off x="9591244" y="4050687"/>
            <a:ext cx="6643267" cy="3311167"/>
          </a:xfrm>
          <a:custGeom>
            <a:avLst/>
            <a:gdLst/>
            <a:ahLst/>
            <a:cxnLst/>
            <a:rect l="l" t="t" r="r" b="b"/>
            <a:pathLst>
              <a:path w="6643267" h="3311167">
                <a:moveTo>
                  <a:pt x="0" y="0"/>
                </a:moveTo>
                <a:lnTo>
                  <a:pt x="6643267" y="0"/>
                </a:lnTo>
                <a:lnTo>
                  <a:pt x="6643267" y="3311167"/>
                </a:lnTo>
                <a:lnTo>
                  <a:pt x="0" y="33111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21" t="-7477" r="-921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001104">
            <a:off x="-2244641" y="-3175641"/>
            <a:ext cx="7143568" cy="6351281"/>
          </a:xfrm>
          <a:custGeom>
            <a:avLst/>
            <a:gdLst/>
            <a:ahLst/>
            <a:cxnLst/>
            <a:rect l="l" t="t" r="r" b="b"/>
            <a:pathLst>
              <a:path w="7143568" h="6351281">
                <a:moveTo>
                  <a:pt x="0" y="0"/>
                </a:moveTo>
                <a:lnTo>
                  <a:pt x="7143568" y="0"/>
                </a:lnTo>
                <a:lnTo>
                  <a:pt x="7143568" y="6351282"/>
                </a:lnTo>
                <a:lnTo>
                  <a:pt x="0" y="6351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49894" y="-3076395"/>
            <a:ext cx="6907347" cy="7328751"/>
          </a:xfrm>
          <a:custGeom>
            <a:avLst/>
            <a:gdLst/>
            <a:ahLst/>
            <a:cxnLst/>
            <a:rect l="l" t="t" r="r" b="b"/>
            <a:pathLst>
              <a:path w="6907347" h="7328751">
                <a:moveTo>
                  <a:pt x="0" y="0"/>
                </a:moveTo>
                <a:lnTo>
                  <a:pt x="6907347" y="0"/>
                </a:lnTo>
                <a:lnTo>
                  <a:pt x="6907347" y="7328751"/>
                </a:lnTo>
                <a:lnTo>
                  <a:pt x="0" y="7328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04688" y="3283921"/>
            <a:ext cx="14884094" cy="248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A1E0C"/>
                </a:solidFill>
                <a:latin typeface="IreneFlorentina"/>
              </a:rPr>
              <a:t>Juega un papel importante en el aprendizaje social. Los individuos tienden a imitar los comportamientos que son reforzados positivamente o que producen resultados deseados. Del mismo modo, es menos probable que imiten comportamientos que son castigados o que conducen a consecuencias negativas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26566" y="1628726"/>
            <a:ext cx="11034869" cy="135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</a:pPr>
            <a:r>
              <a:rPr lang="en-US" sz="7200">
                <a:solidFill>
                  <a:srgbClr val="3A1E0C"/>
                </a:solidFill>
                <a:latin typeface="Mango AC"/>
              </a:rPr>
              <a:t>REFUERZO O CASTIGO</a:t>
            </a:r>
          </a:p>
        </p:txBody>
      </p:sp>
      <p:sp>
        <p:nvSpPr>
          <p:cNvPr id="6" name="Freeform 6"/>
          <p:cNvSpPr/>
          <p:nvPr/>
        </p:nvSpPr>
        <p:spPr>
          <a:xfrm>
            <a:off x="7437597" y="6002161"/>
            <a:ext cx="3412807" cy="4476990"/>
          </a:xfrm>
          <a:custGeom>
            <a:avLst/>
            <a:gdLst/>
            <a:ahLst/>
            <a:cxnLst/>
            <a:rect l="l" t="t" r="r" b="b"/>
            <a:pathLst>
              <a:path w="3412807" h="4476990">
                <a:moveTo>
                  <a:pt x="0" y="0"/>
                </a:moveTo>
                <a:lnTo>
                  <a:pt x="3412806" y="0"/>
                </a:lnTo>
                <a:lnTo>
                  <a:pt x="3412806" y="4476990"/>
                </a:lnTo>
                <a:lnTo>
                  <a:pt x="0" y="44769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57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2612" y="3251540"/>
            <a:ext cx="4169609" cy="3783920"/>
          </a:xfrm>
          <a:custGeom>
            <a:avLst/>
            <a:gdLst/>
            <a:ahLst/>
            <a:cxnLst/>
            <a:rect l="l" t="t" r="r" b="b"/>
            <a:pathLst>
              <a:path w="4169609" h="3783920">
                <a:moveTo>
                  <a:pt x="0" y="0"/>
                </a:moveTo>
                <a:lnTo>
                  <a:pt x="4169609" y="0"/>
                </a:lnTo>
                <a:lnTo>
                  <a:pt x="4169609" y="3783920"/>
                </a:lnTo>
                <a:lnTo>
                  <a:pt x="0" y="3783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796517">
            <a:off x="14533063" y="988030"/>
            <a:ext cx="3001653" cy="2720248"/>
          </a:xfrm>
          <a:custGeom>
            <a:avLst/>
            <a:gdLst/>
            <a:ahLst/>
            <a:cxnLst/>
            <a:rect l="l" t="t" r="r" b="b"/>
            <a:pathLst>
              <a:path w="3001653" h="2720248">
                <a:moveTo>
                  <a:pt x="0" y="0"/>
                </a:moveTo>
                <a:lnTo>
                  <a:pt x="3001653" y="0"/>
                </a:lnTo>
                <a:lnTo>
                  <a:pt x="3001653" y="2720248"/>
                </a:lnTo>
                <a:lnTo>
                  <a:pt x="0" y="272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83953">
            <a:off x="11694055" y="6869879"/>
            <a:ext cx="1219289" cy="1931547"/>
          </a:xfrm>
          <a:custGeom>
            <a:avLst/>
            <a:gdLst/>
            <a:ahLst/>
            <a:cxnLst/>
            <a:rect l="l" t="t" r="r" b="b"/>
            <a:pathLst>
              <a:path w="1219289" h="1931547">
                <a:moveTo>
                  <a:pt x="0" y="0"/>
                </a:moveTo>
                <a:lnTo>
                  <a:pt x="1219289" y="0"/>
                </a:lnTo>
                <a:lnTo>
                  <a:pt x="1219289" y="1931548"/>
                </a:lnTo>
                <a:lnTo>
                  <a:pt x="0" y="1931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47196">
            <a:off x="11222364" y="5836011"/>
            <a:ext cx="601903" cy="953510"/>
          </a:xfrm>
          <a:custGeom>
            <a:avLst/>
            <a:gdLst/>
            <a:ahLst/>
            <a:cxnLst/>
            <a:rect l="l" t="t" r="r" b="b"/>
            <a:pathLst>
              <a:path w="601903" h="953510">
                <a:moveTo>
                  <a:pt x="0" y="0"/>
                </a:moveTo>
                <a:lnTo>
                  <a:pt x="601903" y="0"/>
                </a:lnTo>
                <a:lnTo>
                  <a:pt x="601903" y="953510"/>
                </a:lnTo>
                <a:lnTo>
                  <a:pt x="0" y="953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85071" y="365390"/>
            <a:ext cx="10630080" cy="169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</a:pPr>
            <a:r>
              <a:rPr lang="en-US" sz="6528">
                <a:solidFill>
                  <a:srgbClr val="080A34"/>
                </a:solidFill>
                <a:latin typeface="Podkova Ultra-Bold"/>
              </a:rPr>
              <a:t>Los cuatros Procesos del Aprendizaje</a:t>
            </a:r>
          </a:p>
        </p:txBody>
      </p:sp>
      <p:sp>
        <p:nvSpPr>
          <p:cNvPr id="7" name="Freeform 7"/>
          <p:cNvSpPr/>
          <p:nvPr/>
        </p:nvSpPr>
        <p:spPr>
          <a:xfrm>
            <a:off x="2926209" y="2210262"/>
            <a:ext cx="7346717" cy="7346717"/>
          </a:xfrm>
          <a:custGeom>
            <a:avLst/>
            <a:gdLst/>
            <a:ahLst/>
            <a:cxnLst/>
            <a:rect l="l" t="t" r="r" b="b"/>
            <a:pathLst>
              <a:path w="7346717" h="7346717">
                <a:moveTo>
                  <a:pt x="0" y="0"/>
                </a:moveTo>
                <a:lnTo>
                  <a:pt x="7346718" y="0"/>
                </a:lnTo>
                <a:lnTo>
                  <a:pt x="7346718" y="7346717"/>
                </a:lnTo>
                <a:lnTo>
                  <a:pt x="0" y="7346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75724" y="7845254"/>
            <a:ext cx="4647687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A1E0C"/>
                </a:solidFill>
                <a:latin typeface="Archivo Black"/>
              </a:rPr>
              <a:t>Retención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99568" y="5392799"/>
            <a:ext cx="4647687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A1E0C"/>
                </a:solidFill>
                <a:latin typeface="Archivo Black"/>
              </a:rPr>
              <a:t>Atención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75724" y="2934078"/>
            <a:ext cx="4647687" cy="9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A1E0C"/>
                </a:solidFill>
                <a:latin typeface="Archivo Black"/>
              </a:rPr>
              <a:t>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9220" y="5326677"/>
            <a:ext cx="4647687" cy="9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3A1E0C"/>
                </a:solidFill>
                <a:latin typeface="Archivo Black"/>
              </a:rPr>
              <a:t>Reproducción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A1E0C"/>
                </a:solidFill>
                <a:latin typeface="Archivo Black"/>
              </a:rPr>
              <a:t>de Matríz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Personalizado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Agrandir</vt:lpstr>
      <vt:lpstr>Arial</vt:lpstr>
      <vt:lpstr>Calibri</vt:lpstr>
      <vt:lpstr>IreneFlorentina</vt:lpstr>
      <vt:lpstr>Mango AC</vt:lpstr>
      <vt:lpstr>Podkova Ultra-Bold</vt:lpstr>
      <vt:lpstr>Archivo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Microbiología</dc:title>
  <dc:creator>User</dc:creator>
  <cp:lastModifiedBy>FRANK CLEMENTE</cp:lastModifiedBy>
  <cp:revision>1</cp:revision>
  <dcterms:created xsi:type="dcterms:W3CDTF">2006-08-16T00:00:00Z</dcterms:created>
  <dcterms:modified xsi:type="dcterms:W3CDTF">2024-04-22T00:50:32Z</dcterms:modified>
  <dc:identifier>DAGDGK_-ciA</dc:identifier>
</cp:coreProperties>
</file>