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9753600" cy="7315200"/>
  <p:notesSz cx="6858000" cy="9144000"/>
  <p:embeddedFontLst>
    <p:embeddedFont>
      <p:font typeface="Handy Casual" panose="020B0604020202020204" charset="0"/>
      <p:regular r:id="rId3"/>
    </p:embeddedFont>
    <p:embeddedFont>
      <p:font typeface="League Spartan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4" d="100"/>
          <a:sy n="64" d="100"/>
        </p:scale>
        <p:origin x="144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svg"/><Relationship Id="rId21" Type="http://schemas.openxmlformats.org/officeDocument/2006/relationships/image" Target="../media/image20.sv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47" Type="http://schemas.openxmlformats.org/officeDocument/2006/relationships/image" Target="../media/image46.svg"/><Relationship Id="rId50" Type="http://schemas.openxmlformats.org/officeDocument/2006/relationships/image" Target="../media/image49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9" Type="http://schemas.openxmlformats.org/officeDocument/2006/relationships/image" Target="../media/image28.svg"/><Relationship Id="rId11" Type="http://schemas.openxmlformats.org/officeDocument/2006/relationships/image" Target="../media/image10.sv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svg"/><Relationship Id="rId40" Type="http://schemas.openxmlformats.org/officeDocument/2006/relationships/image" Target="../media/image39.png"/><Relationship Id="rId45" Type="http://schemas.openxmlformats.org/officeDocument/2006/relationships/image" Target="../media/image44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49" Type="http://schemas.openxmlformats.org/officeDocument/2006/relationships/image" Target="../media/image48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31" Type="http://schemas.openxmlformats.org/officeDocument/2006/relationships/image" Target="../media/image30.svg"/><Relationship Id="rId44" Type="http://schemas.openxmlformats.org/officeDocument/2006/relationships/image" Target="../media/image43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svg"/><Relationship Id="rId30" Type="http://schemas.openxmlformats.org/officeDocument/2006/relationships/image" Target="../media/image29.png"/><Relationship Id="rId35" Type="http://schemas.openxmlformats.org/officeDocument/2006/relationships/image" Target="../media/image34.svg"/><Relationship Id="rId43" Type="http://schemas.openxmlformats.org/officeDocument/2006/relationships/image" Target="../media/image42.svg"/><Relationship Id="rId48" Type="http://schemas.openxmlformats.org/officeDocument/2006/relationships/image" Target="../media/image47.png"/><Relationship Id="rId8" Type="http://schemas.openxmlformats.org/officeDocument/2006/relationships/image" Target="../media/image7.png"/><Relationship Id="rId51" Type="http://schemas.openxmlformats.org/officeDocument/2006/relationships/image" Target="../media/image50.svg"/><Relationship Id="rId3" Type="http://schemas.openxmlformats.org/officeDocument/2006/relationships/image" Target="../media/image2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33" Type="http://schemas.openxmlformats.org/officeDocument/2006/relationships/image" Target="../media/image32.svg"/><Relationship Id="rId38" Type="http://schemas.openxmlformats.org/officeDocument/2006/relationships/image" Target="../media/image37.png"/><Relationship Id="rId46" Type="http://schemas.openxmlformats.org/officeDocument/2006/relationships/image" Target="../media/image45.png"/><Relationship Id="rId20" Type="http://schemas.openxmlformats.org/officeDocument/2006/relationships/image" Target="../media/image19.png"/><Relationship Id="rId41" Type="http://schemas.openxmlformats.org/officeDocument/2006/relationships/image" Target="../media/image40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475018">
            <a:off x="412067" y="417279"/>
            <a:ext cx="734592" cy="714544"/>
          </a:xfrm>
          <a:custGeom>
            <a:avLst/>
            <a:gdLst/>
            <a:ahLst/>
            <a:cxnLst/>
            <a:rect l="l" t="t" r="r" b="b"/>
            <a:pathLst>
              <a:path w="734592" h="714544">
                <a:moveTo>
                  <a:pt x="0" y="0"/>
                </a:moveTo>
                <a:lnTo>
                  <a:pt x="734592" y="0"/>
                </a:lnTo>
                <a:lnTo>
                  <a:pt x="734592" y="714544"/>
                </a:lnTo>
                <a:lnTo>
                  <a:pt x="0" y="7145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4375" t="-27815"/>
            </a:stretch>
          </a:blipFill>
        </p:spPr>
      </p:sp>
      <p:sp>
        <p:nvSpPr>
          <p:cNvPr id="3" name="Freeform 3"/>
          <p:cNvSpPr/>
          <p:nvPr/>
        </p:nvSpPr>
        <p:spPr>
          <a:xfrm rot="-5099053">
            <a:off x="4300604" y="-692544"/>
            <a:ext cx="885389" cy="2233780"/>
          </a:xfrm>
          <a:custGeom>
            <a:avLst/>
            <a:gdLst/>
            <a:ahLst/>
            <a:cxnLst/>
            <a:rect l="l" t="t" r="r" b="b"/>
            <a:pathLst>
              <a:path w="885389" h="2233780">
                <a:moveTo>
                  <a:pt x="0" y="0"/>
                </a:moveTo>
                <a:lnTo>
                  <a:pt x="885389" y="0"/>
                </a:lnTo>
                <a:lnTo>
                  <a:pt x="885389" y="2233781"/>
                </a:lnTo>
                <a:lnTo>
                  <a:pt x="0" y="223378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5099053">
            <a:off x="4316169" y="469835"/>
            <a:ext cx="885389" cy="2233780"/>
          </a:xfrm>
          <a:custGeom>
            <a:avLst/>
            <a:gdLst/>
            <a:ahLst/>
            <a:cxnLst/>
            <a:rect l="l" t="t" r="r" b="b"/>
            <a:pathLst>
              <a:path w="885389" h="2233780">
                <a:moveTo>
                  <a:pt x="0" y="0"/>
                </a:moveTo>
                <a:lnTo>
                  <a:pt x="885390" y="0"/>
                </a:lnTo>
                <a:lnTo>
                  <a:pt x="885390" y="2233780"/>
                </a:lnTo>
                <a:lnTo>
                  <a:pt x="0" y="223378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rot="-5099053">
            <a:off x="4290050" y="1541374"/>
            <a:ext cx="885389" cy="2233780"/>
          </a:xfrm>
          <a:custGeom>
            <a:avLst/>
            <a:gdLst/>
            <a:ahLst/>
            <a:cxnLst/>
            <a:rect l="l" t="t" r="r" b="b"/>
            <a:pathLst>
              <a:path w="885389" h="2233780">
                <a:moveTo>
                  <a:pt x="0" y="0"/>
                </a:moveTo>
                <a:lnTo>
                  <a:pt x="885389" y="0"/>
                </a:lnTo>
                <a:lnTo>
                  <a:pt x="885389" y="2233780"/>
                </a:lnTo>
                <a:lnTo>
                  <a:pt x="0" y="22337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-5099053">
            <a:off x="4242219" y="2610982"/>
            <a:ext cx="885389" cy="2233780"/>
          </a:xfrm>
          <a:custGeom>
            <a:avLst/>
            <a:gdLst/>
            <a:ahLst/>
            <a:cxnLst/>
            <a:rect l="l" t="t" r="r" b="b"/>
            <a:pathLst>
              <a:path w="885389" h="2233780">
                <a:moveTo>
                  <a:pt x="0" y="0"/>
                </a:moveTo>
                <a:lnTo>
                  <a:pt x="885390" y="0"/>
                </a:lnTo>
                <a:lnTo>
                  <a:pt x="885390" y="2233780"/>
                </a:lnTo>
                <a:lnTo>
                  <a:pt x="0" y="223378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3996856" y="3444833"/>
            <a:ext cx="1376116" cy="5245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97"/>
              </a:lnSpc>
              <a:spcBef>
                <a:spcPct val="0"/>
              </a:spcBef>
            </a:pPr>
            <a:r>
              <a:rPr lang="en-US" sz="3069">
                <a:solidFill>
                  <a:srgbClr val="000000"/>
                </a:solidFill>
                <a:latin typeface="Handy Casual"/>
              </a:rPr>
              <a:t>PARADIGMA</a:t>
            </a:r>
          </a:p>
        </p:txBody>
      </p:sp>
      <p:sp>
        <p:nvSpPr>
          <p:cNvPr id="8" name="Freeform 8"/>
          <p:cNvSpPr/>
          <p:nvPr/>
        </p:nvSpPr>
        <p:spPr>
          <a:xfrm rot="-5099053">
            <a:off x="4324797" y="4686664"/>
            <a:ext cx="885389" cy="2233780"/>
          </a:xfrm>
          <a:custGeom>
            <a:avLst/>
            <a:gdLst/>
            <a:ahLst/>
            <a:cxnLst/>
            <a:rect l="l" t="t" r="r" b="b"/>
            <a:pathLst>
              <a:path w="885389" h="2233780">
                <a:moveTo>
                  <a:pt x="0" y="0"/>
                </a:moveTo>
                <a:lnTo>
                  <a:pt x="885389" y="0"/>
                </a:lnTo>
                <a:lnTo>
                  <a:pt x="885389" y="2233780"/>
                </a:lnTo>
                <a:lnTo>
                  <a:pt x="0" y="223378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 rot="-5099053">
            <a:off x="4265870" y="3561948"/>
            <a:ext cx="885389" cy="2233780"/>
          </a:xfrm>
          <a:custGeom>
            <a:avLst/>
            <a:gdLst/>
            <a:ahLst/>
            <a:cxnLst/>
            <a:rect l="l" t="t" r="r" b="b"/>
            <a:pathLst>
              <a:path w="885389" h="2233780">
                <a:moveTo>
                  <a:pt x="0" y="0"/>
                </a:moveTo>
                <a:lnTo>
                  <a:pt x="885389" y="0"/>
                </a:lnTo>
                <a:lnTo>
                  <a:pt x="885389" y="2233780"/>
                </a:lnTo>
                <a:lnTo>
                  <a:pt x="0" y="2233780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</p:sp>
      <p:grpSp>
        <p:nvGrpSpPr>
          <p:cNvPr id="10" name="Group 10"/>
          <p:cNvGrpSpPr/>
          <p:nvPr/>
        </p:nvGrpSpPr>
        <p:grpSpPr>
          <a:xfrm>
            <a:off x="6553629" y="2203047"/>
            <a:ext cx="2448408" cy="882169"/>
            <a:chOff x="0" y="0"/>
            <a:chExt cx="3264544" cy="117622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264544" cy="1176225"/>
            </a:xfrm>
            <a:custGeom>
              <a:avLst/>
              <a:gdLst/>
              <a:ahLst/>
              <a:cxnLst/>
              <a:rect l="l" t="t" r="r" b="b"/>
              <a:pathLst>
                <a:path w="3264544" h="1176225">
                  <a:moveTo>
                    <a:pt x="0" y="0"/>
                  </a:moveTo>
                  <a:lnTo>
                    <a:pt x="3264544" y="0"/>
                  </a:lnTo>
                  <a:lnTo>
                    <a:pt x="3264544" y="1176225"/>
                  </a:lnTo>
                  <a:lnTo>
                    <a:pt x="0" y="11762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>
                <a:extLs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 t="-8031" b="-8031"/>
              </a:stretch>
            </a:blipFill>
            <a:ln cap="sq">
              <a:noFill/>
              <a:prstDash val="solid"/>
              <a:miter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338610" y="186833"/>
              <a:ext cx="2804600" cy="7462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156"/>
                </a:lnSpc>
                <a:spcBef>
                  <a:spcPct val="0"/>
                </a:spcBef>
              </a:pPr>
              <a:r>
                <a:rPr lang="en-US" sz="826">
                  <a:solidFill>
                    <a:srgbClr val="000000"/>
                  </a:solidFill>
                  <a:latin typeface="League Spartan"/>
                </a:rPr>
                <a:t>Es el conjunto de ideas, conceptos y principios que comparten una orientación en común. Sin embargo, puede tener variantes.</a:t>
              </a:r>
            </a:p>
          </p:txBody>
        </p:sp>
      </p:grpSp>
      <p:sp>
        <p:nvSpPr>
          <p:cNvPr id="13" name="Freeform 13"/>
          <p:cNvSpPr/>
          <p:nvPr/>
        </p:nvSpPr>
        <p:spPr>
          <a:xfrm rot="5501028">
            <a:off x="5924475" y="49582"/>
            <a:ext cx="494570" cy="749530"/>
          </a:xfrm>
          <a:custGeom>
            <a:avLst/>
            <a:gdLst/>
            <a:ahLst/>
            <a:cxnLst/>
            <a:rect l="l" t="t" r="r" b="b"/>
            <a:pathLst>
              <a:path w="494570" h="749530">
                <a:moveTo>
                  <a:pt x="0" y="0"/>
                </a:moveTo>
                <a:lnTo>
                  <a:pt x="494570" y="0"/>
                </a:lnTo>
                <a:lnTo>
                  <a:pt x="494570" y="749530"/>
                </a:lnTo>
                <a:lnTo>
                  <a:pt x="0" y="749530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b="-76170"/>
            </a:stretch>
          </a:blipFill>
        </p:spPr>
      </p:sp>
      <p:sp>
        <p:nvSpPr>
          <p:cNvPr id="14" name="Freeform 14"/>
          <p:cNvSpPr/>
          <p:nvPr/>
        </p:nvSpPr>
        <p:spPr>
          <a:xfrm rot="5501028">
            <a:off x="5922019" y="1221926"/>
            <a:ext cx="494570" cy="749530"/>
          </a:xfrm>
          <a:custGeom>
            <a:avLst/>
            <a:gdLst/>
            <a:ahLst/>
            <a:cxnLst/>
            <a:rect l="l" t="t" r="r" b="b"/>
            <a:pathLst>
              <a:path w="494570" h="749530">
                <a:moveTo>
                  <a:pt x="0" y="0"/>
                </a:moveTo>
                <a:lnTo>
                  <a:pt x="494570" y="0"/>
                </a:lnTo>
                <a:lnTo>
                  <a:pt x="494570" y="749530"/>
                </a:lnTo>
                <a:lnTo>
                  <a:pt x="0" y="749530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b="-76170"/>
            </a:stretch>
          </a:blipFill>
        </p:spPr>
      </p:sp>
      <p:sp>
        <p:nvSpPr>
          <p:cNvPr id="15" name="Freeform 15"/>
          <p:cNvSpPr/>
          <p:nvPr/>
        </p:nvSpPr>
        <p:spPr>
          <a:xfrm rot="5501028">
            <a:off x="5895900" y="2270517"/>
            <a:ext cx="494570" cy="749530"/>
          </a:xfrm>
          <a:custGeom>
            <a:avLst/>
            <a:gdLst/>
            <a:ahLst/>
            <a:cxnLst/>
            <a:rect l="l" t="t" r="r" b="b"/>
            <a:pathLst>
              <a:path w="494570" h="749530">
                <a:moveTo>
                  <a:pt x="0" y="0"/>
                </a:moveTo>
                <a:lnTo>
                  <a:pt x="494570" y="0"/>
                </a:lnTo>
                <a:lnTo>
                  <a:pt x="494570" y="749530"/>
                </a:lnTo>
                <a:lnTo>
                  <a:pt x="0" y="749530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b="-76170"/>
            </a:stretch>
          </a:blipFill>
        </p:spPr>
      </p:sp>
      <p:sp>
        <p:nvSpPr>
          <p:cNvPr id="16" name="Freeform 16"/>
          <p:cNvSpPr/>
          <p:nvPr/>
        </p:nvSpPr>
        <p:spPr>
          <a:xfrm rot="5501028">
            <a:off x="5848069" y="3359827"/>
            <a:ext cx="494570" cy="749530"/>
          </a:xfrm>
          <a:custGeom>
            <a:avLst/>
            <a:gdLst/>
            <a:ahLst/>
            <a:cxnLst/>
            <a:rect l="l" t="t" r="r" b="b"/>
            <a:pathLst>
              <a:path w="494570" h="749530">
                <a:moveTo>
                  <a:pt x="0" y="0"/>
                </a:moveTo>
                <a:lnTo>
                  <a:pt x="494570" y="0"/>
                </a:lnTo>
                <a:lnTo>
                  <a:pt x="494570" y="749530"/>
                </a:lnTo>
                <a:lnTo>
                  <a:pt x="0" y="749530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b="-76170"/>
            </a:stretch>
          </a:blipFill>
        </p:spPr>
      </p:sp>
      <p:sp>
        <p:nvSpPr>
          <p:cNvPr id="17" name="Freeform 17"/>
          <p:cNvSpPr/>
          <p:nvPr/>
        </p:nvSpPr>
        <p:spPr>
          <a:xfrm rot="5501028">
            <a:off x="5871720" y="4354434"/>
            <a:ext cx="494570" cy="749530"/>
          </a:xfrm>
          <a:custGeom>
            <a:avLst/>
            <a:gdLst/>
            <a:ahLst/>
            <a:cxnLst/>
            <a:rect l="l" t="t" r="r" b="b"/>
            <a:pathLst>
              <a:path w="494570" h="749530">
                <a:moveTo>
                  <a:pt x="0" y="0"/>
                </a:moveTo>
                <a:lnTo>
                  <a:pt x="494570" y="0"/>
                </a:lnTo>
                <a:lnTo>
                  <a:pt x="494570" y="749530"/>
                </a:lnTo>
                <a:lnTo>
                  <a:pt x="0" y="749530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b="-76170"/>
            </a:stretch>
          </a:blipFill>
        </p:spPr>
      </p:sp>
      <p:sp>
        <p:nvSpPr>
          <p:cNvPr id="18" name="Freeform 18"/>
          <p:cNvSpPr/>
          <p:nvPr/>
        </p:nvSpPr>
        <p:spPr>
          <a:xfrm rot="5501028">
            <a:off x="5963008" y="5414169"/>
            <a:ext cx="494570" cy="749530"/>
          </a:xfrm>
          <a:custGeom>
            <a:avLst/>
            <a:gdLst/>
            <a:ahLst/>
            <a:cxnLst/>
            <a:rect l="l" t="t" r="r" b="b"/>
            <a:pathLst>
              <a:path w="494570" h="749530">
                <a:moveTo>
                  <a:pt x="0" y="0"/>
                </a:moveTo>
                <a:lnTo>
                  <a:pt x="494570" y="0"/>
                </a:lnTo>
                <a:lnTo>
                  <a:pt x="494570" y="749531"/>
                </a:lnTo>
                <a:lnTo>
                  <a:pt x="0" y="749531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b="-76170"/>
            </a:stretch>
          </a:blipFill>
        </p:spPr>
      </p:sp>
      <p:sp>
        <p:nvSpPr>
          <p:cNvPr id="19" name="Freeform 19"/>
          <p:cNvSpPr/>
          <p:nvPr/>
        </p:nvSpPr>
        <p:spPr>
          <a:xfrm rot="6293882">
            <a:off x="992761" y="2265535"/>
            <a:ext cx="280589" cy="1483885"/>
          </a:xfrm>
          <a:custGeom>
            <a:avLst/>
            <a:gdLst/>
            <a:ahLst/>
            <a:cxnLst/>
            <a:rect l="l" t="t" r="r" b="b"/>
            <a:pathLst>
              <a:path w="280589" h="1483885">
                <a:moveTo>
                  <a:pt x="0" y="0"/>
                </a:moveTo>
                <a:lnTo>
                  <a:pt x="280589" y="0"/>
                </a:lnTo>
                <a:lnTo>
                  <a:pt x="280589" y="1483885"/>
                </a:lnTo>
                <a:lnTo>
                  <a:pt x="0" y="1483885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-5400000" flipV="1">
            <a:off x="1461400" y="1452852"/>
            <a:ext cx="2466319" cy="143105"/>
          </a:xfrm>
          <a:custGeom>
            <a:avLst/>
            <a:gdLst/>
            <a:ahLst/>
            <a:cxnLst/>
            <a:rect l="l" t="t" r="r" b="b"/>
            <a:pathLst>
              <a:path w="2302697" h="125602">
                <a:moveTo>
                  <a:pt x="0" y="125602"/>
                </a:moveTo>
                <a:lnTo>
                  <a:pt x="2302696" y="125602"/>
                </a:lnTo>
                <a:lnTo>
                  <a:pt x="2302696" y="0"/>
                </a:lnTo>
                <a:lnTo>
                  <a:pt x="0" y="0"/>
                </a:lnTo>
                <a:lnTo>
                  <a:pt x="0" y="125602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-5400000">
            <a:off x="1551962" y="3479065"/>
            <a:ext cx="2302697" cy="125602"/>
          </a:xfrm>
          <a:custGeom>
            <a:avLst/>
            <a:gdLst/>
            <a:ahLst/>
            <a:cxnLst/>
            <a:rect l="l" t="t" r="r" b="b"/>
            <a:pathLst>
              <a:path w="2302697" h="125602">
                <a:moveTo>
                  <a:pt x="0" y="0"/>
                </a:moveTo>
                <a:lnTo>
                  <a:pt x="2302696" y="0"/>
                </a:lnTo>
                <a:lnTo>
                  <a:pt x="2302696" y="125602"/>
                </a:lnTo>
                <a:lnTo>
                  <a:pt x="0" y="125602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 rot="-5400000">
            <a:off x="1551962" y="5635449"/>
            <a:ext cx="2302697" cy="125602"/>
          </a:xfrm>
          <a:custGeom>
            <a:avLst/>
            <a:gdLst/>
            <a:ahLst/>
            <a:cxnLst/>
            <a:rect l="l" t="t" r="r" b="b"/>
            <a:pathLst>
              <a:path w="2302697" h="125602">
                <a:moveTo>
                  <a:pt x="0" y="0"/>
                </a:moveTo>
                <a:lnTo>
                  <a:pt x="2302696" y="0"/>
                </a:lnTo>
                <a:lnTo>
                  <a:pt x="2302696" y="125601"/>
                </a:lnTo>
                <a:lnTo>
                  <a:pt x="0" y="125601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23" name="Freeform 23"/>
          <p:cNvSpPr/>
          <p:nvPr/>
        </p:nvSpPr>
        <p:spPr>
          <a:xfrm rot="5400000" flipH="1">
            <a:off x="327210" y="6028991"/>
            <a:ext cx="1025560" cy="775697"/>
          </a:xfrm>
          <a:custGeom>
            <a:avLst/>
            <a:gdLst/>
            <a:ahLst/>
            <a:cxnLst/>
            <a:rect l="l" t="t" r="r" b="b"/>
            <a:pathLst>
              <a:path w="1025560" h="775697">
                <a:moveTo>
                  <a:pt x="1025560" y="0"/>
                </a:moveTo>
                <a:lnTo>
                  <a:pt x="0" y="0"/>
                </a:lnTo>
                <a:lnTo>
                  <a:pt x="0" y="775697"/>
                </a:lnTo>
                <a:lnTo>
                  <a:pt x="1025560" y="775697"/>
                </a:lnTo>
                <a:lnTo>
                  <a:pt x="102556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 rot="7935029">
            <a:off x="9102113" y="3300328"/>
            <a:ext cx="734592" cy="714544"/>
          </a:xfrm>
          <a:custGeom>
            <a:avLst/>
            <a:gdLst/>
            <a:ahLst/>
            <a:cxnLst/>
            <a:rect l="l" t="t" r="r" b="b"/>
            <a:pathLst>
              <a:path w="734592" h="714544">
                <a:moveTo>
                  <a:pt x="0" y="0"/>
                </a:moveTo>
                <a:lnTo>
                  <a:pt x="734592" y="0"/>
                </a:lnTo>
                <a:lnTo>
                  <a:pt x="734592" y="714544"/>
                </a:lnTo>
                <a:lnTo>
                  <a:pt x="0" y="7145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4375" t="-27815"/>
            </a:stretch>
          </a:blipFill>
        </p:spPr>
      </p:sp>
      <p:grpSp>
        <p:nvGrpSpPr>
          <p:cNvPr id="25" name="Group 25"/>
          <p:cNvGrpSpPr/>
          <p:nvPr/>
        </p:nvGrpSpPr>
        <p:grpSpPr>
          <a:xfrm>
            <a:off x="6509584" y="3191036"/>
            <a:ext cx="2448408" cy="882169"/>
            <a:chOff x="0" y="0"/>
            <a:chExt cx="3264544" cy="1176225"/>
          </a:xfrm>
        </p:grpSpPr>
        <p:sp>
          <p:nvSpPr>
            <p:cNvPr id="26" name="Freeform 26"/>
            <p:cNvSpPr/>
            <p:nvPr/>
          </p:nvSpPr>
          <p:spPr>
            <a:xfrm flipH="1">
              <a:off x="0" y="0"/>
              <a:ext cx="3264544" cy="1176225"/>
            </a:xfrm>
            <a:custGeom>
              <a:avLst/>
              <a:gdLst/>
              <a:ahLst/>
              <a:cxnLst/>
              <a:rect l="l" t="t" r="r" b="b"/>
              <a:pathLst>
                <a:path w="3264544" h="1176225">
                  <a:moveTo>
                    <a:pt x="3264544" y="0"/>
                  </a:moveTo>
                  <a:lnTo>
                    <a:pt x="0" y="0"/>
                  </a:lnTo>
                  <a:lnTo>
                    <a:pt x="0" y="1176225"/>
                  </a:lnTo>
                  <a:lnTo>
                    <a:pt x="3264544" y="1176225"/>
                  </a:lnTo>
                  <a:lnTo>
                    <a:pt x="3264544" y="0"/>
                  </a:lnTo>
                  <a:close/>
                </a:path>
              </a:pathLst>
            </a:custGeom>
            <a:blipFill>
              <a:blip r:embed="rId38">
                <a:extLst>
                  <a:ext uri="{96DAC541-7B7A-43D3-8B79-37D633B846F1}">
                    <asvg:svgBlip xmlns:asvg="http://schemas.microsoft.com/office/drawing/2016/SVG/main" r:embed="rId39"/>
                  </a:ext>
                </a:extLst>
              </a:blip>
              <a:stretch>
                <a:fillRect t="-8031" b="-8031"/>
              </a:stretch>
            </a:blipFill>
            <a:ln cap="sq">
              <a:noFill/>
              <a:prstDash val="solid"/>
              <a:miter/>
            </a:ln>
          </p:spPr>
        </p:sp>
        <p:sp>
          <p:nvSpPr>
            <p:cNvPr id="27" name="TextBox 27"/>
            <p:cNvSpPr txBox="1"/>
            <p:nvPr/>
          </p:nvSpPr>
          <p:spPr>
            <a:xfrm>
              <a:off x="338610" y="203243"/>
              <a:ext cx="2804600" cy="7462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156"/>
                </a:lnSpc>
                <a:spcBef>
                  <a:spcPct val="0"/>
                </a:spcBef>
              </a:pPr>
              <a:r>
                <a:rPr lang="en-US" sz="826">
                  <a:solidFill>
                    <a:srgbClr val="000000"/>
                  </a:solidFill>
                  <a:latin typeface="League Spartan"/>
                </a:rPr>
                <a:t>Marco conceptual de multiples factores aceptados como verdad que aun se estan aplicando y continuan en contiuno modificaciones.</a:t>
              </a:r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6533235" y="4185643"/>
            <a:ext cx="2448408" cy="882169"/>
            <a:chOff x="0" y="0"/>
            <a:chExt cx="3264544" cy="1176225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3264544" cy="1176225"/>
            </a:xfrm>
            <a:custGeom>
              <a:avLst/>
              <a:gdLst/>
              <a:ahLst/>
              <a:cxnLst/>
              <a:rect l="l" t="t" r="r" b="b"/>
              <a:pathLst>
                <a:path w="3264544" h="1176225">
                  <a:moveTo>
                    <a:pt x="0" y="0"/>
                  </a:moveTo>
                  <a:lnTo>
                    <a:pt x="3264544" y="0"/>
                  </a:lnTo>
                  <a:lnTo>
                    <a:pt x="3264544" y="1176225"/>
                  </a:lnTo>
                  <a:lnTo>
                    <a:pt x="0" y="11762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0">
                <a:extLst>
                  <a:ext uri="{96DAC541-7B7A-43D3-8B79-37D633B846F1}">
                    <asvg:svgBlip xmlns:asvg="http://schemas.microsoft.com/office/drawing/2016/SVG/main" r:embed="rId41"/>
                  </a:ext>
                </a:extLst>
              </a:blip>
              <a:stretch>
                <a:fillRect t="-8031" b="-8031"/>
              </a:stretch>
            </a:blipFill>
            <a:ln cap="sq">
              <a:noFill/>
              <a:prstDash val="solid"/>
              <a:miter/>
            </a:ln>
          </p:spPr>
        </p:sp>
        <p:sp>
          <p:nvSpPr>
            <p:cNvPr id="30" name="TextBox 30"/>
            <p:cNvSpPr txBox="1"/>
            <p:nvPr/>
          </p:nvSpPr>
          <p:spPr>
            <a:xfrm>
              <a:off x="338610" y="190370"/>
              <a:ext cx="2804600" cy="7462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156"/>
                </a:lnSpc>
                <a:spcBef>
                  <a:spcPct val="0"/>
                </a:spcBef>
              </a:pPr>
              <a:r>
                <a:rPr lang="en-US" sz="826">
                  <a:solidFill>
                    <a:srgbClr val="000000"/>
                  </a:solidFill>
                  <a:latin typeface="League Spartan"/>
                </a:rPr>
                <a:t>Es la posición aceptada de una teoría cientifica construyendo una perspectiva particular de una corriente especifica. </a:t>
              </a:r>
            </a:p>
          </p:txBody>
        </p:sp>
      </p:grpSp>
      <p:grpSp>
        <p:nvGrpSpPr>
          <p:cNvPr id="31" name="Group 31"/>
          <p:cNvGrpSpPr/>
          <p:nvPr/>
        </p:nvGrpSpPr>
        <p:grpSpPr>
          <a:xfrm>
            <a:off x="6665737" y="5326838"/>
            <a:ext cx="2448408" cy="882169"/>
            <a:chOff x="0" y="0"/>
            <a:chExt cx="3264544" cy="1176225"/>
          </a:xfrm>
        </p:grpSpPr>
        <p:sp>
          <p:nvSpPr>
            <p:cNvPr id="32" name="Freeform 32"/>
            <p:cNvSpPr/>
            <p:nvPr/>
          </p:nvSpPr>
          <p:spPr>
            <a:xfrm flipH="1">
              <a:off x="0" y="0"/>
              <a:ext cx="3264544" cy="1176225"/>
            </a:xfrm>
            <a:custGeom>
              <a:avLst/>
              <a:gdLst/>
              <a:ahLst/>
              <a:cxnLst/>
              <a:rect l="l" t="t" r="r" b="b"/>
              <a:pathLst>
                <a:path w="3264544" h="1176225">
                  <a:moveTo>
                    <a:pt x="3264544" y="0"/>
                  </a:moveTo>
                  <a:lnTo>
                    <a:pt x="0" y="0"/>
                  </a:lnTo>
                  <a:lnTo>
                    <a:pt x="0" y="1176225"/>
                  </a:lnTo>
                  <a:lnTo>
                    <a:pt x="3264544" y="1176225"/>
                  </a:lnTo>
                  <a:lnTo>
                    <a:pt x="3264544" y="0"/>
                  </a:lnTo>
                  <a:close/>
                </a:path>
              </a:pathLst>
            </a:custGeom>
            <a:blipFill>
              <a:blip r:embed="rId42">
                <a:extLst>
                  <a:ext uri="{96DAC541-7B7A-43D3-8B79-37D633B846F1}">
                    <asvg:svgBlip xmlns:asvg="http://schemas.microsoft.com/office/drawing/2016/SVG/main" r:embed="rId43"/>
                  </a:ext>
                </a:extLst>
              </a:blip>
              <a:stretch>
                <a:fillRect t="-8031" b="-8031"/>
              </a:stretch>
            </a:blipFill>
            <a:ln cap="sq">
              <a:noFill/>
              <a:prstDash val="solid"/>
              <a:miter/>
            </a:ln>
          </p:spPr>
        </p:sp>
        <p:sp>
          <p:nvSpPr>
            <p:cNvPr id="33" name="TextBox 33"/>
            <p:cNvSpPr txBox="1"/>
            <p:nvPr/>
          </p:nvSpPr>
          <p:spPr>
            <a:xfrm>
              <a:off x="306572" y="166425"/>
              <a:ext cx="2804600" cy="7462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156"/>
                </a:lnSpc>
                <a:spcBef>
                  <a:spcPct val="0"/>
                </a:spcBef>
              </a:pPr>
              <a:r>
                <a:rPr lang="en-US" sz="826">
                  <a:solidFill>
                    <a:srgbClr val="000000"/>
                  </a:solidFill>
                  <a:latin typeface="League Spartan"/>
                </a:rPr>
                <a:t>Es el procedimiento o camino sistemático que se sigue para investigar, analizar y validar el conocimiento.</a:t>
              </a:r>
            </a:p>
          </p:txBody>
        </p:sp>
      </p:grpSp>
      <p:sp>
        <p:nvSpPr>
          <p:cNvPr id="34" name="Freeform 34"/>
          <p:cNvSpPr/>
          <p:nvPr/>
        </p:nvSpPr>
        <p:spPr>
          <a:xfrm rot="5501028">
            <a:off x="2910708" y="20241"/>
            <a:ext cx="494570" cy="846840"/>
          </a:xfrm>
          <a:custGeom>
            <a:avLst/>
            <a:gdLst/>
            <a:ahLst/>
            <a:cxnLst/>
            <a:rect l="l" t="t" r="r" b="b"/>
            <a:pathLst>
              <a:path w="494570" h="846840">
                <a:moveTo>
                  <a:pt x="0" y="0"/>
                </a:moveTo>
                <a:lnTo>
                  <a:pt x="494570" y="0"/>
                </a:lnTo>
                <a:lnTo>
                  <a:pt x="494570" y="846840"/>
                </a:lnTo>
                <a:lnTo>
                  <a:pt x="0" y="846840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b="-55927"/>
            </a:stretch>
          </a:blipFill>
        </p:spPr>
      </p:sp>
      <p:sp>
        <p:nvSpPr>
          <p:cNvPr id="35" name="Freeform 35"/>
          <p:cNvSpPr/>
          <p:nvPr/>
        </p:nvSpPr>
        <p:spPr>
          <a:xfrm rot="5501028">
            <a:off x="2935296" y="1109132"/>
            <a:ext cx="494570" cy="856877"/>
          </a:xfrm>
          <a:custGeom>
            <a:avLst/>
            <a:gdLst/>
            <a:ahLst/>
            <a:cxnLst/>
            <a:rect l="l" t="t" r="r" b="b"/>
            <a:pathLst>
              <a:path w="494570" h="856877">
                <a:moveTo>
                  <a:pt x="0" y="0"/>
                </a:moveTo>
                <a:lnTo>
                  <a:pt x="494570" y="0"/>
                </a:lnTo>
                <a:lnTo>
                  <a:pt x="494570" y="856877"/>
                </a:lnTo>
                <a:lnTo>
                  <a:pt x="0" y="856877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b="-54100"/>
            </a:stretch>
          </a:blipFill>
        </p:spPr>
      </p:sp>
      <p:sp>
        <p:nvSpPr>
          <p:cNvPr id="36" name="Freeform 36"/>
          <p:cNvSpPr/>
          <p:nvPr/>
        </p:nvSpPr>
        <p:spPr>
          <a:xfrm rot="5501028">
            <a:off x="2926139" y="2202173"/>
            <a:ext cx="467192" cy="851131"/>
          </a:xfrm>
          <a:custGeom>
            <a:avLst/>
            <a:gdLst/>
            <a:ahLst/>
            <a:cxnLst/>
            <a:rect l="l" t="t" r="r" b="b"/>
            <a:pathLst>
              <a:path w="467192" h="851131">
                <a:moveTo>
                  <a:pt x="0" y="0"/>
                </a:moveTo>
                <a:lnTo>
                  <a:pt x="467192" y="0"/>
                </a:lnTo>
                <a:lnTo>
                  <a:pt x="467192" y="851131"/>
                </a:lnTo>
                <a:lnTo>
                  <a:pt x="0" y="851131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r="-5860" b="-55141"/>
            </a:stretch>
          </a:blipFill>
        </p:spPr>
      </p:sp>
      <p:sp>
        <p:nvSpPr>
          <p:cNvPr id="37" name="Freeform 37"/>
          <p:cNvSpPr/>
          <p:nvPr/>
        </p:nvSpPr>
        <p:spPr>
          <a:xfrm rot="5501028">
            <a:off x="2950780" y="3288592"/>
            <a:ext cx="450020" cy="844600"/>
          </a:xfrm>
          <a:custGeom>
            <a:avLst/>
            <a:gdLst/>
            <a:ahLst/>
            <a:cxnLst/>
            <a:rect l="l" t="t" r="r" b="b"/>
            <a:pathLst>
              <a:path w="450020" h="844600">
                <a:moveTo>
                  <a:pt x="0" y="0"/>
                </a:moveTo>
                <a:lnTo>
                  <a:pt x="450020" y="0"/>
                </a:lnTo>
                <a:lnTo>
                  <a:pt x="450020" y="844601"/>
                </a:lnTo>
                <a:lnTo>
                  <a:pt x="0" y="844601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r="-9899" b="-56340"/>
            </a:stretch>
          </a:blipFill>
        </p:spPr>
      </p:sp>
      <p:sp>
        <p:nvSpPr>
          <p:cNvPr id="38" name="Freeform 38"/>
          <p:cNvSpPr/>
          <p:nvPr/>
        </p:nvSpPr>
        <p:spPr>
          <a:xfrm rot="5501028">
            <a:off x="2903335" y="4232828"/>
            <a:ext cx="464440" cy="851212"/>
          </a:xfrm>
          <a:custGeom>
            <a:avLst/>
            <a:gdLst/>
            <a:ahLst/>
            <a:cxnLst/>
            <a:rect l="l" t="t" r="r" b="b"/>
            <a:pathLst>
              <a:path w="464440" h="851212">
                <a:moveTo>
                  <a:pt x="0" y="0"/>
                </a:moveTo>
                <a:lnTo>
                  <a:pt x="464441" y="0"/>
                </a:lnTo>
                <a:lnTo>
                  <a:pt x="464441" y="851212"/>
                </a:lnTo>
                <a:lnTo>
                  <a:pt x="0" y="851212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r="-6487" b="-55126"/>
            </a:stretch>
          </a:blipFill>
        </p:spPr>
      </p:sp>
      <p:sp>
        <p:nvSpPr>
          <p:cNvPr id="39" name="Freeform 39"/>
          <p:cNvSpPr/>
          <p:nvPr/>
        </p:nvSpPr>
        <p:spPr>
          <a:xfrm rot="5501028">
            <a:off x="2971344" y="5257268"/>
            <a:ext cx="439729" cy="957472"/>
          </a:xfrm>
          <a:custGeom>
            <a:avLst/>
            <a:gdLst/>
            <a:ahLst/>
            <a:cxnLst/>
            <a:rect l="l" t="t" r="r" b="b"/>
            <a:pathLst>
              <a:path w="439729" h="957472">
                <a:moveTo>
                  <a:pt x="0" y="0"/>
                </a:moveTo>
                <a:lnTo>
                  <a:pt x="439729" y="0"/>
                </a:lnTo>
                <a:lnTo>
                  <a:pt x="439729" y="957472"/>
                </a:lnTo>
                <a:lnTo>
                  <a:pt x="0" y="957472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r="-12471" b="-37910"/>
            </a:stretch>
          </a:blipFill>
        </p:spPr>
      </p:sp>
      <p:sp>
        <p:nvSpPr>
          <p:cNvPr id="40" name="Freeform 40"/>
          <p:cNvSpPr/>
          <p:nvPr/>
        </p:nvSpPr>
        <p:spPr>
          <a:xfrm rot="5501028">
            <a:off x="2939870" y="6311381"/>
            <a:ext cx="439729" cy="957472"/>
          </a:xfrm>
          <a:custGeom>
            <a:avLst/>
            <a:gdLst/>
            <a:ahLst/>
            <a:cxnLst/>
            <a:rect l="l" t="t" r="r" b="b"/>
            <a:pathLst>
              <a:path w="439729" h="957472">
                <a:moveTo>
                  <a:pt x="0" y="0"/>
                </a:moveTo>
                <a:lnTo>
                  <a:pt x="439730" y="0"/>
                </a:lnTo>
                <a:lnTo>
                  <a:pt x="439730" y="957472"/>
                </a:lnTo>
                <a:lnTo>
                  <a:pt x="0" y="957472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r="-12471" b="-37910"/>
            </a:stretch>
          </a:blipFill>
        </p:spPr>
      </p:sp>
      <p:sp>
        <p:nvSpPr>
          <p:cNvPr id="41" name="Freeform 41"/>
          <p:cNvSpPr/>
          <p:nvPr/>
        </p:nvSpPr>
        <p:spPr>
          <a:xfrm rot="-5099053">
            <a:off x="4335219" y="5697484"/>
            <a:ext cx="885389" cy="2233780"/>
          </a:xfrm>
          <a:custGeom>
            <a:avLst/>
            <a:gdLst/>
            <a:ahLst/>
            <a:cxnLst/>
            <a:rect l="l" t="t" r="r" b="b"/>
            <a:pathLst>
              <a:path w="885389" h="2233780">
                <a:moveTo>
                  <a:pt x="0" y="0"/>
                </a:moveTo>
                <a:lnTo>
                  <a:pt x="885390" y="0"/>
                </a:lnTo>
                <a:lnTo>
                  <a:pt x="885390" y="2233780"/>
                </a:lnTo>
                <a:lnTo>
                  <a:pt x="0" y="223378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</p:sp>
      <p:sp>
        <p:nvSpPr>
          <p:cNvPr id="42" name="Freeform 42"/>
          <p:cNvSpPr/>
          <p:nvPr/>
        </p:nvSpPr>
        <p:spPr>
          <a:xfrm rot="5501028">
            <a:off x="5973430" y="6492329"/>
            <a:ext cx="494570" cy="749530"/>
          </a:xfrm>
          <a:custGeom>
            <a:avLst/>
            <a:gdLst/>
            <a:ahLst/>
            <a:cxnLst/>
            <a:rect l="l" t="t" r="r" b="b"/>
            <a:pathLst>
              <a:path w="494570" h="749530">
                <a:moveTo>
                  <a:pt x="0" y="0"/>
                </a:moveTo>
                <a:lnTo>
                  <a:pt x="494570" y="0"/>
                </a:lnTo>
                <a:lnTo>
                  <a:pt x="494570" y="749530"/>
                </a:lnTo>
                <a:lnTo>
                  <a:pt x="0" y="749530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b="-76170"/>
            </a:stretch>
          </a:blipFill>
        </p:spPr>
      </p:sp>
      <p:grpSp>
        <p:nvGrpSpPr>
          <p:cNvPr id="43" name="Group 43"/>
          <p:cNvGrpSpPr/>
          <p:nvPr/>
        </p:nvGrpSpPr>
        <p:grpSpPr>
          <a:xfrm>
            <a:off x="6676159" y="6337658"/>
            <a:ext cx="2448408" cy="882169"/>
            <a:chOff x="0" y="0"/>
            <a:chExt cx="3264544" cy="1176225"/>
          </a:xfrm>
        </p:grpSpPr>
        <p:sp>
          <p:nvSpPr>
            <p:cNvPr id="44" name="Freeform 44"/>
            <p:cNvSpPr/>
            <p:nvPr/>
          </p:nvSpPr>
          <p:spPr>
            <a:xfrm flipH="1">
              <a:off x="0" y="0"/>
              <a:ext cx="3264544" cy="1176225"/>
            </a:xfrm>
            <a:custGeom>
              <a:avLst/>
              <a:gdLst/>
              <a:ahLst/>
              <a:cxnLst/>
              <a:rect l="l" t="t" r="r" b="b"/>
              <a:pathLst>
                <a:path w="3264544" h="1176225">
                  <a:moveTo>
                    <a:pt x="3264544" y="0"/>
                  </a:moveTo>
                  <a:lnTo>
                    <a:pt x="0" y="0"/>
                  </a:lnTo>
                  <a:lnTo>
                    <a:pt x="0" y="1176225"/>
                  </a:lnTo>
                  <a:lnTo>
                    <a:pt x="3264544" y="1176225"/>
                  </a:lnTo>
                  <a:lnTo>
                    <a:pt x="3264544" y="0"/>
                  </a:lnTo>
                  <a:close/>
                </a:path>
              </a:pathLst>
            </a:custGeom>
            <a:blipFill>
              <a:blip r:embed="rId42">
                <a:extLst>
                  <a:ext uri="{96DAC541-7B7A-43D3-8B79-37D633B846F1}">
                    <asvg:svgBlip xmlns:asvg="http://schemas.microsoft.com/office/drawing/2016/SVG/main" r:embed="rId43"/>
                  </a:ext>
                </a:extLst>
              </a:blip>
              <a:stretch>
                <a:fillRect t="-8031" b="-8031"/>
              </a:stretch>
            </a:blipFill>
            <a:ln cap="sq">
              <a:noFill/>
              <a:prstDash val="solid"/>
              <a:miter/>
            </a:ln>
          </p:spPr>
        </p:sp>
        <p:sp>
          <p:nvSpPr>
            <p:cNvPr id="45" name="TextBox 45"/>
            <p:cNvSpPr txBox="1"/>
            <p:nvPr/>
          </p:nvSpPr>
          <p:spPr>
            <a:xfrm>
              <a:off x="306572" y="166425"/>
              <a:ext cx="2804600" cy="7462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156"/>
                </a:lnSpc>
                <a:spcBef>
                  <a:spcPct val="0"/>
                </a:spcBef>
              </a:pPr>
              <a:r>
                <a:rPr lang="en-US" sz="826">
                  <a:solidFill>
                    <a:srgbClr val="000000"/>
                  </a:solidFill>
                  <a:latin typeface="League Spartan"/>
                </a:rPr>
                <a:t>Se refiere a los principios o regularidades que describen patrones recurrentes en la adquisión y validación del conocimiento.</a:t>
              </a:r>
            </a:p>
          </p:txBody>
        </p:sp>
      </p:grpSp>
      <p:sp>
        <p:nvSpPr>
          <p:cNvPr id="46" name="Freeform 46"/>
          <p:cNvSpPr/>
          <p:nvPr/>
        </p:nvSpPr>
        <p:spPr>
          <a:xfrm>
            <a:off x="6553629" y="968287"/>
            <a:ext cx="252329" cy="1246069"/>
          </a:xfrm>
          <a:custGeom>
            <a:avLst/>
            <a:gdLst/>
            <a:ahLst/>
            <a:cxnLst/>
            <a:rect l="l" t="t" r="r" b="b"/>
            <a:pathLst>
              <a:path w="252329" h="1246069">
                <a:moveTo>
                  <a:pt x="0" y="0"/>
                </a:moveTo>
                <a:lnTo>
                  <a:pt x="252329" y="0"/>
                </a:lnTo>
                <a:lnTo>
                  <a:pt x="252329" y="1246069"/>
                </a:lnTo>
                <a:lnTo>
                  <a:pt x="0" y="1246069"/>
                </a:lnTo>
                <a:lnTo>
                  <a:pt x="0" y="0"/>
                </a:lnTo>
                <a:close/>
              </a:path>
            </a:pathLst>
          </a:custGeom>
          <a:blipFill>
            <a:blip r:embed="rId44">
              <a:extLst>
                <a:ext uri="{96DAC541-7B7A-43D3-8B79-37D633B846F1}">
                  <asvg:svgBlip xmlns:asvg="http://schemas.microsoft.com/office/drawing/2016/SVG/main" r:embed="rId4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grpSp>
        <p:nvGrpSpPr>
          <p:cNvPr id="47" name="Group 47"/>
          <p:cNvGrpSpPr/>
          <p:nvPr/>
        </p:nvGrpSpPr>
        <p:grpSpPr>
          <a:xfrm>
            <a:off x="6739803" y="1026201"/>
            <a:ext cx="1403521" cy="324012"/>
            <a:chOff x="0" y="0"/>
            <a:chExt cx="1871361" cy="432017"/>
          </a:xfrm>
        </p:grpSpPr>
        <p:sp>
          <p:nvSpPr>
            <p:cNvPr id="48" name="Freeform 48"/>
            <p:cNvSpPr/>
            <p:nvPr/>
          </p:nvSpPr>
          <p:spPr>
            <a:xfrm flipH="1">
              <a:off x="0" y="0"/>
              <a:ext cx="1871361" cy="432017"/>
            </a:xfrm>
            <a:custGeom>
              <a:avLst/>
              <a:gdLst/>
              <a:ahLst/>
              <a:cxnLst/>
              <a:rect l="l" t="t" r="r" b="b"/>
              <a:pathLst>
                <a:path w="1871361" h="432017">
                  <a:moveTo>
                    <a:pt x="1871361" y="0"/>
                  </a:moveTo>
                  <a:lnTo>
                    <a:pt x="0" y="0"/>
                  </a:lnTo>
                  <a:lnTo>
                    <a:pt x="0" y="432017"/>
                  </a:lnTo>
                  <a:lnTo>
                    <a:pt x="1871361" y="432017"/>
                  </a:lnTo>
                  <a:lnTo>
                    <a:pt x="1871361" y="0"/>
                  </a:lnTo>
                  <a:close/>
                </a:path>
              </a:pathLst>
            </a:custGeom>
            <a:blipFill>
              <a:blip r:embed="rId46">
                <a:extLst>
                  <a:ext uri="{96DAC541-7B7A-43D3-8B79-37D633B846F1}">
                    <asvg:svgBlip xmlns:asvg="http://schemas.microsoft.com/office/drawing/2016/SVG/main" r:embed="rId47"/>
                  </a:ext>
                </a:extLst>
              </a:blip>
              <a:stretch>
                <a:fillRect t="-40571" b="-40571"/>
              </a:stretch>
            </a:blipFill>
            <a:ln cap="sq">
              <a:noFill/>
              <a:prstDash val="solid"/>
              <a:miter/>
            </a:ln>
          </p:spPr>
        </p:sp>
        <p:sp>
          <p:nvSpPr>
            <p:cNvPr id="49" name="TextBox 49"/>
            <p:cNvSpPr txBox="1"/>
            <p:nvPr/>
          </p:nvSpPr>
          <p:spPr>
            <a:xfrm>
              <a:off x="194104" y="83618"/>
              <a:ext cx="1607704" cy="24573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648"/>
                </a:lnSpc>
                <a:spcBef>
                  <a:spcPct val="0"/>
                </a:spcBef>
              </a:pPr>
              <a:r>
                <a:rPr lang="en-US" sz="1177">
                  <a:solidFill>
                    <a:srgbClr val="000000"/>
                  </a:solidFill>
                  <a:latin typeface="League Spartan"/>
                </a:rPr>
                <a:t>Conductista</a:t>
              </a:r>
            </a:p>
          </p:txBody>
        </p:sp>
      </p:grpSp>
      <p:grpSp>
        <p:nvGrpSpPr>
          <p:cNvPr id="50" name="Group 50"/>
          <p:cNvGrpSpPr/>
          <p:nvPr/>
        </p:nvGrpSpPr>
        <p:grpSpPr>
          <a:xfrm>
            <a:off x="6739803" y="1780665"/>
            <a:ext cx="1418021" cy="324012"/>
            <a:chOff x="0" y="0"/>
            <a:chExt cx="1890695" cy="432017"/>
          </a:xfrm>
        </p:grpSpPr>
        <p:sp>
          <p:nvSpPr>
            <p:cNvPr id="51" name="Freeform 51"/>
            <p:cNvSpPr/>
            <p:nvPr/>
          </p:nvSpPr>
          <p:spPr>
            <a:xfrm flipH="1">
              <a:off x="0" y="0"/>
              <a:ext cx="1890695" cy="432017"/>
            </a:xfrm>
            <a:custGeom>
              <a:avLst/>
              <a:gdLst/>
              <a:ahLst/>
              <a:cxnLst/>
              <a:rect l="l" t="t" r="r" b="b"/>
              <a:pathLst>
                <a:path w="1890695" h="432017">
                  <a:moveTo>
                    <a:pt x="1890695" y="0"/>
                  </a:moveTo>
                  <a:lnTo>
                    <a:pt x="0" y="0"/>
                  </a:lnTo>
                  <a:lnTo>
                    <a:pt x="0" y="432017"/>
                  </a:lnTo>
                  <a:lnTo>
                    <a:pt x="1890695" y="432017"/>
                  </a:lnTo>
                  <a:lnTo>
                    <a:pt x="1890695" y="0"/>
                  </a:lnTo>
                  <a:close/>
                </a:path>
              </a:pathLst>
            </a:custGeom>
            <a:blipFill>
              <a:blip r:embed="rId46">
                <a:extLst>
                  <a:ext uri="{96DAC541-7B7A-43D3-8B79-37D633B846F1}">
                    <asvg:svgBlip xmlns:asvg="http://schemas.microsoft.com/office/drawing/2016/SVG/main" r:embed="rId47"/>
                  </a:ext>
                </a:extLst>
              </a:blip>
              <a:stretch>
                <a:fillRect t="-41507" b="-41507"/>
              </a:stretch>
            </a:blipFill>
            <a:ln cap="sq">
              <a:noFill/>
              <a:prstDash val="solid"/>
              <a:miter/>
            </a:ln>
          </p:spPr>
        </p:sp>
        <p:sp>
          <p:nvSpPr>
            <p:cNvPr id="52" name="TextBox 52"/>
            <p:cNvSpPr txBox="1"/>
            <p:nvPr/>
          </p:nvSpPr>
          <p:spPr>
            <a:xfrm>
              <a:off x="196110" y="83618"/>
              <a:ext cx="1624314" cy="24573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648"/>
                </a:lnSpc>
                <a:spcBef>
                  <a:spcPct val="0"/>
                </a:spcBef>
              </a:pPr>
              <a:r>
                <a:rPr lang="en-US" sz="1177">
                  <a:solidFill>
                    <a:srgbClr val="000000"/>
                  </a:solidFill>
                  <a:latin typeface="League Spartan"/>
                </a:rPr>
                <a:t>Piaget</a:t>
              </a:r>
            </a:p>
          </p:txBody>
        </p:sp>
      </p:grpSp>
      <p:sp>
        <p:nvSpPr>
          <p:cNvPr id="53" name="TextBox 53"/>
          <p:cNvSpPr txBox="1"/>
          <p:nvPr/>
        </p:nvSpPr>
        <p:spPr>
          <a:xfrm>
            <a:off x="4080930" y="133499"/>
            <a:ext cx="1303629" cy="5245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97"/>
              </a:lnSpc>
              <a:spcBef>
                <a:spcPct val="0"/>
              </a:spcBef>
            </a:pPr>
            <a:r>
              <a:rPr lang="en-US" sz="3069">
                <a:solidFill>
                  <a:srgbClr val="000000"/>
                </a:solidFill>
                <a:latin typeface="Handy Casual"/>
              </a:rPr>
              <a:t>MODELO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4120115" y="1300474"/>
            <a:ext cx="1277498" cy="5245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97"/>
              </a:lnSpc>
              <a:spcBef>
                <a:spcPct val="0"/>
              </a:spcBef>
            </a:pPr>
            <a:r>
              <a:rPr lang="en-US" sz="3069">
                <a:solidFill>
                  <a:srgbClr val="000000"/>
                </a:solidFill>
                <a:latin typeface="Handy Casual"/>
              </a:rPr>
              <a:t>TEORIA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3989923" y="2359982"/>
            <a:ext cx="1485642" cy="5245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97"/>
              </a:lnSpc>
              <a:spcBef>
                <a:spcPct val="0"/>
              </a:spcBef>
            </a:pPr>
            <a:r>
              <a:rPr lang="en-US" sz="3069">
                <a:solidFill>
                  <a:srgbClr val="000000"/>
                </a:solidFill>
                <a:latin typeface="Handy Casual"/>
              </a:rPr>
              <a:t>CORRIENTE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4194470" y="5518661"/>
            <a:ext cx="1146044" cy="5245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97"/>
              </a:lnSpc>
              <a:spcBef>
                <a:spcPct val="0"/>
              </a:spcBef>
            </a:pPr>
            <a:r>
              <a:rPr lang="en-US" sz="3069">
                <a:solidFill>
                  <a:srgbClr val="000000"/>
                </a:solidFill>
                <a:latin typeface="Handy Casual"/>
              </a:rPr>
              <a:t>METODO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3715107" y="4367586"/>
            <a:ext cx="1986915" cy="5245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97"/>
              </a:lnSpc>
              <a:spcBef>
                <a:spcPct val="0"/>
              </a:spcBef>
            </a:pPr>
            <a:r>
              <a:rPr lang="en-US" sz="3069">
                <a:solidFill>
                  <a:srgbClr val="000000"/>
                </a:solidFill>
                <a:latin typeface="Handy Casual"/>
              </a:rPr>
              <a:t>ENFOQUE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0" y="3390959"/>
            <a:ext cx="2447724" cy="12429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4831"/>
              </a:lnSpc>
            </a:pPr>
            <a:r>
              <a:rPr lang="en-US" sz="4558">
                <a:solidFill>
                  <a:srgbClr val="000000"/>
                </a:solidFill>
                <a:latin typeface="Handy Casual"/>
              </a:rPr>
              <a:t>TEORIA DEL APRENDIZAJE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4204892" y="6529481"/>
            <a:ext cx="1146044" cy="5245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97"/>
              </a:lnSpc>
              <a:spcBef>
                <a:spcPct val="0"/>
              </a:spcBef>
            </a:pPr>
            <a:r>
              <a:rPr lang="en-US" sz="3069">
                <a:solidFill>
                  <a:srgbClr val="000000"/>
                </a:solidFill>
                <a:latin typeface="Handy Casual"/>
              </a:rPr>
              <a:t>LEYES</a:t>
            </a:r>
          </a:p>
        </p:txBody>
      </p:sp>
      <p:sp>
        <p:nvSpPr>
          <p:cNvPr id="60" name="Freeform 60"/>
          <p:cNvSpPr/>
          <p:nvPr/>
        </p:nvSpPr>
        <p:spPr>
          <a:xfrm rot="-10800000">
            <a:off x="8152849" y="1026201"/>
            <a:ext cx="218391" cy="1078476"/>
          </a:xfrm>
          <a:custGeom>
            <a:avLst/>
            <a:gdLst/>
            <a:ahLst/>
            <a:cxnLst/>
            <a:rect l="l" t="t" r="r" b="b"/>
            <a:pathLst>
              <a:path w="218391" h="1078476">
                <a:moveTo>
                  <a:pt x="0" y="0"/>
                </a:moveTo>
                <a:lnTo>
                  <a:pt x="218391" y="0"/>
                </a:lnTo>
                <a:lnTo>
                  <a:pt x="218391" y="1078476"/>
                </a:lnTo>
                <a:lnTo>
                  <a:pt x="0" y="1078476"/>
                </a:lnTo>
                <a:lnTo>
                  <a:pt x="0" y="0"/>
                </a:lnTo>
                <a:close/>
              </a:path>
            </a:pathLst>
          </a:custGeom>
          <a:blipFill>
            <a:blip r:embed="rId44">
              <a:extLst>
                <a:ext uri="{96DAC541-7B7A-43D3-8B79-37D633B846F1}">
                  <asvg:svgBlip xmlns:asvg="http://schemas.microsoft.com/office/drawing/2016/SVG/main" r:embed="rId4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grpSp>
        <p:nvGrpSpPr>
          <p:cNvPr id="61" name="Group 61"/>
          <p:cNvGrpSpPr/>
          <p:nvPr/>
        </p:nvGrpSpPr>
        <p:grpSpPr>
          <a:xfrm>
            <a:off x="8435799" y="1037965"/>
            <a:ext cx="1317801" cy="300484"/>
            <a:chOff x="0" y="0"/>
            <a:chExt cx="1757068" cy="400646"/>
          </a:xfrm>
        </p:grpSpPr>
        <p:sp>
          <p:nvSpPr>
            <p:cNvPr id="62" name="Freeform 62"/>
            <p:cNvSpPr/>
            <p:nvPr/>
          </p:nvSpPr>
          <p:spPr>
            <a:xfrm flipH="1">
              <a:off x="0" y="0"/>
              <a:ext cx="1757068" cy="400646"/>
            </a:xfrm>
            <a:custGeom>
              <a:avLst/>
              <a:gdLst/>
              <a:ahLst/>
              <a:cxnLst/>
              <a:rect l="l" t="t" r="r" b="b"/>
              <a:pathLst>
                <a:path w="1757068" h="400646">
                  <a:moveTo>
                    <a:pt x="1757068" y="0"/>
                  </a:moveTo>
                  <a:lnTo>
                    <a:pt x="0" y="0"/>
                  </a:lnTo>
                  <a:lnTo>
                    <a:pt x="0" y="400646"/>
                  </a:lnTo>
                  <a:lnTo>
                    <a:pt x="1757068" y="400646"/>
                  </a:lnTo>
                  <a:lnTo>
                    <a:pt x="1757068" y="0"/>
                  </a:lnTo>
                  <a:close/>
                </a:path>
              </a:pathLst>
            </a:custGeom>
            <a:blipFill>
              <a:blip r:embed="rId46">
                <a:extLst>
                  <a:ext uri="{96DAC541-7B7A-43D3-8B79-37D633B846F1}">
                    <asvg:svgBlip xmlns:asvg="http://schemas.microsoft.com/office/drawing/2016/SVG/main" r:embed="rId47"/>
                  </a:ext>
                </a:extLst>
              </a:blip>
              <a:stretch>
                <a:fillRect t="-41698" b="-41698"/>
              </a:stretch>
            </a:blipFill>
            <a:ln cap="sq">
              <a:noFill/>
              <a:prstDash val="solid"/>
              <a:miter/>
            </a:ln>
          </p:spPr>
        </p:sp>
        <p:sp>
          <p:nvSpPr>
            <p:cNvPr id="63" name="TextBox 63"/>
            <p:cNvSpPr txBox="1"/>
            <p:nvPr/>
          </p:nvSpPr>
          <p:spPr>
            <a:xfrm>
              <a:off x="182249" y="83618"/>
              <a:ext cx="1509514" cy="2143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368"/>
                </a:lnSpc>
                <a:spcBef>
                  <a:spcPct val="0"/>
                </a:spcBef>
              </a:pPr>
              <a:r>
                <a:rPr lang="en-US" sz="977">
                  <a:solidFill>
                    <a:srgbClr val="000000"/>
                  </a:solidFill>
                  <a:latin typeface="League Spartan"/>
                </a:rPr>
                <a:t>Estudio Cientifico</a:t>
              </a:r>
            </a:p>
          </p:txBody>
        </p:sp>
      </p:grpSp>
      <p:grpSp>
        <p:nvGrpSpPr>
          <p:cNvPr id="64" name="Group 64"/>
          <p:cNvGrpSpPr/>
          <p:nvPr/>
        </p:nvGrpSpPr>
        <p:grpSpPr>
          <a:xfrm>
            <a:off x="8435799" y="1392078"/>
            <a:ext cx="1317801" cy="300484"/>
            <a:chOff x="0" y="0"/>
            <a:chExt cx="1757068" cy="400646"/>
          </a:xfrm>
        </p:grpSpPr>
        <p:sp>
          <p:nvSpPr>
            <p:cNvPr id="65" name="Freeform 65"/>
            <p:cNvSpPr/>
            <p:nvPr/>
          </p:nvSpPr>
          <p:spPr>
            <a:xfrm flipH="1">
              <a:off x="0" y="0"/>
              <a:ext cx="1757068" cy="400646"/>
            </a:xfrm>
            <a:custGeom>
              <a:avLst/>
              <a:gdLst/>
              <a:ahLst/>
              <a:cxnLst/>
              <a:rect l="l" t="t" r="r" b="b"/>
              <a:pathLst>
                <a:path w="1757068" h="400646">
                  <a:moveTo>
                    <a:pt x="1757068" y="0"/>
                  </a:moveTo>
                  <a:lnTo>
                    <a:pt x="0" y="0"/>
                  </a:lnTo>
                  <a:lnTo>
                    <a:pt x="0" y="400646"/>
                  </a:lnTo>
                  <a:lnTo>
                    <a:pt x="1757068" y="400646"/>
                  </a:lnTo>
                  <a:lnTo>
                    <a:pt x="1757068" y="0"/>
                  </a:lnTo>
                  <a:close/>
                </a:path>
              </a:pathLst>
            </a:custGeom>
            <a:blipFill>
              <a:blip r:embed="rId46">
                <a:extLst>
                  <a:ext uri="{96DAC541-7B7A-43D3-8B79-37D633B846F1}">
                    <asvg:svgBlip xmlns:asvg="http://schemas.microsoft.com/office/drawing/2016/SVG/main" r:embed="rId47"/>
                  </a:ext>
                </a:extLst>
              </a:blip>
              <a:stretch>
                <a:fillRect t="-41698" b="-41698"/>
              </a:stretch>
            </a:blipFill>
            <a:ln cap="sq">
              <a:noFill/>
              <a:prstDash val="solid"/>
              <a:miter/>
            </a:ln>
          </p:spPr>
        </p:sp>
        <p:sp>
          <p:nvSpPr>
            <p:cNvPr id="66" name="TextBox 66"/>
            <p:cNvSpPr txBox="1"/>
            <p:nvPr/>
          </p:nvSpPr>
          <p:spPr>
            <a:xfrm>
              <a:off x="182249" y="83618"/>
              <a:ext cx="1509514" cy="2143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368"/>
                </a:lnSpc>
                <a:spcBef>
                  <a:spcPct val="0"/>
                </a:spcBef>
              </a:pPr>
              <a:r>
                <a:rPr lang="en-US" sz="977">
                  <a:solidFill>
                    <a:srgbClr val="000000"/>
                  </a:solidFill>
                  <a:latin typeface="League Spartan"/>
                </a:rPr>
                <a:t>No es ley</a:t>
              </a:r>
            </a:p>
          </p:txBody>
        </p:sp>
      </p:grpSp>
      <p:grpSp>
        <p:nvGrpSpPr>
          <p:cNvPr id="67" name="Group 67"/>
          <p:cNvGrpSpPr/>
          <p:nvPr/>
        </p:nvGrpSpPr>
        <p:grpSpPr>
          <a:xfrm>
            <a:off x="8435799" y="1743876"/>
            <a:ext cx="1317801" cy="300484"/>
            <a:chOff x="0" y="0"/>
            <a:chExt cx="1757068" cy="400646"/>
          </a:xfrm>
        </p:grpSpPr>
        <p:sp>
          <p:nvSpPr>
            <p:cNvPr id="68" name="Freeform 68"/>
            <p:cNvSpPr/>
            <p:nvPr/>
          </p:nvSpPr>
          <p:spPr>
            <a:xfrm flipH="1">
              <a:off x="0" y="0"/>
              <a:ext cx="1757068" cy="400646"/>
            </a:xfrm>
            <a:custGeom>
              <a:avLst/>
              <a:gdLst/>
              <a:ahLst/>
              <a:cxnLst/>
              <a:rect l="l" t="t" r="r" b="b"/>
              <a:pathLst>
                <a:path w="1757068" h="400646">
                  <a:moveTo>
                    <a:pt x="1757068" y="0"/>
                  </a:moveTo>
                  <a:lnTo>
                    <a:pt x="0" y="0"/>
                  </a:lnTo>
                  <a:lnTo>
                    <a:pt x="0" y="400646"/>
                  </a:lnTo>
                  <a:lnTo>
                    <a:pt x="1757068" y="400646"/>
                  </a:lnTo>
                  <a:lnTo>
                    <a:pt x="1757068" y="0"/>
                  </a:lnTo>
                  <a:close/>
                </a:path>
              </a:pathLst>
            </a:custGeom>
            <a:blipFill>
              <a:blip r:embed="rId46">
                <a:extLst>
                  <a:ext uri="{96DAC541-7B7A-43D3-8B79-37D633B846F1}">
                    <asvg:svgBlip xmlns:asvg="http://schemas.microsoft.com/office/drawing/2016/SVG/main" r:embed="rId47"/>
                  </a:ext>
                </a:extLst>
              </a:blip>
              <a:stretch>
                <a:fillRect t="-41698" b="-41698"/>
              </a:stretch>
            </a:blipFill>
            <a:ln cap="sq">
              <a:noFill/>
              <a:prstDash val="solid"/>
              <a:miter/>
            </a:ln>
          </p:spPr>
        </p:sp>
        <p:sp>
          <p:nvSpPr>
            <p:cNvPr id="69" name="TextBox 69"/>
            <p:cNvSpPr txBox="1"/>
            <p:nvPr/>
          </p:nvSpPr>
          <p:spPr>
            <a:xfrm>
              <a:off x="182249" y="83618"/>
              <a:ext cx="1509514" cy="2143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368"/>
                </a:lnSpc>
                <a:spcBef>
                  <a:spcPct val="0"/>
                </a:spcBef>
              </a:pPr>
              <a:r>
                <a:rPr lang="en-US" sz="977">
                  <a:solidFill>
                    <a:srgbClr val="000000"/>
                  </a:solidFill>
                  <a:latin typeface="League Spartan"/>
                </a:rPr>
                <a:t>Reconocida</a:t>
              </a:r>
            </a:p>
          </p:txBody>
        </p:sp>
      </p:grpSp>
      <p:grpSp>
        <p:nvGrpSpPr>
          <p:cNvPr id="70" name="Group 70"/>
          <p:cNvGrpSpPr/>
          <p:nvPr/>
        </p:nvGrpSpPr>
        <p:grpSpPr>
          <a:xfrm>
            <a:off x="6725303" y="1419864"/>
            <a:ext cx="1403521" cy="324012"/>
            <a:chOff x="0" y="0"/>
            <a:chExt cx="1871361" cy="432017"/>
          </a:xfrm>
        </p:grpSpPr>
        <p:sp>
          <p:nvSpPr>
            <p:cNvPr id="71" name="Freeform 71"/>
            <p:cNvSpPr/>
            <p:nvPr/>
          </p:nvSpPr>
          <p:spPr>
            <a:xfrm flipH="1">
              <a:off x="0" y="0"/>
              <a:ext cx="1871361" cy="432017"/>
            </a:xfrm>
            <a:custGeom>
              <a:avLst/>
              <a:gdLst/>
              <a:ahLst/>
              <a:cxnLst/>
              <a:rect l="l" t="t" r="r" b="b"/>
              <a:pathLst>
                <a:path w="1871361" h="432017">
                  <a:moveTo>
                    <a:pt x="1871361" y="0"/>
                  </a:moveTo>
                  <a:lnTo>
                    <a:pt x="0" y="0"/>
                  </a:lnTo>
                  <a:lnTo>
                    <a:pt x="0" y="432017"/>
                  </a:lnTo>
                  <a:lnTo>
                    <a:pt x="1871361" y="432017"/>
                  </a:lnTo>
                  <a:lnTo>
                    <a:pt x="1871361" y="0"/>
                  </a:lnTo>
                  <a:close/>
                </a:path>
              </a:pathLst>
            </a:custGeom>
            <a:blipFill>
              <a:blip r:embed="rId46">
                <a:extLst>
                  <a:ext uri="{96DAC541-7B7A-43D3-8B79-37D633B846F1}">
                    <asvg:svgBlip xmlns:asvg="http://schemas.microsoft.com/office/drawing/2016/SVG/main" r:embed="rId47"/>
                  </a:ext>
                </a:extLst>
              </a:blip>
              <a:stretch>
                <a:fillRect t="-40571" b="-40571"/>
              </a:stretch>
            </a:blipFill>
            <a:ln cap="sq">
              <a:noFill/>
              <a:prstDash val="solid"/>
              <a:miter/>
            </a:ln>
          </p:spPr>
        </p:sp>
        <p:sp>
          <p:nvSpPr>
            <p:cNvPr id="72" name="TextBox 72"/>
            <p:cNvSpPr txBox="1"/>
            <p:nvPr/>
          </p:nvSpPr>
          <p:spPr>
            <a:xfrm>
              <a:off x="194104" y="83618"/>
              <a:ext cx="1607704" cy="24573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648"/>
                </a:lnSpc>
                <a:spcBef>
                  <a:spcPct val="0"/>
                </a:spcBef>
              </a:pPr>
              <a:r>
                <a:rPr lang="en-US" sz="1177">
                  <a:solidFill>
                    <a:srgbClr val="000000"/>
                  </a:solidFill>
                  <a:latin typeface="League Spartan"/>
                </a:rPr>
                <a:t>Constructivista</a:t>
              </a:r>
            </a:p>
          </p:txBody>
        </p:sp>
      </p:grpSp>
      <p:sp>
        <p:nvSpPr>
          <p:cNvPr id="73" name="Freeform 73"/>
          <p:cNvSpPr/>
          <p:nvPr/>
        </p:nvSpPr>
        <p:spPr>
          <a:xfrm>
            <a:off x="6608915" y="-42865"/>
            <a:ext cx="197043" cy="973052"/>
          </a:xfrm>
          <a:custGeom>
            <a:avLst/>
            <a:gdLst/>
            <a:ahLst/>
            <a:cxnLst/>
            <a:rect l="l" t="t" r="r" b="b"/>
            <a:pathLst>
              <a:path w="197043" h="973052">
                <a:moveTo>
                  <a:pt x="0" y="0"/>
                </a:moveTo>
                <a:lnTo>
                  <a:pt x="197043" y="0"/>
                </a:lnTo>
                <a:lnTo>
                  <a:pt x="197043" y="973052"/>
                </a:lnTo>
                <a:lnTo>
                  <a:pt x="0" y="973052"/>
                </a:lnTo>
                <a:lnTo>
                  <a:pt x="0" y="0"/>
                </a:lnTo>
                <a:close/>
              </a:path>
            </a:pathLst>
          </a:custGeom>
          <a:blipFill>
            <a:blip r:embed="rId48">
              <a:extLst>
                <a:ext uri="{96DAC541-7B7A-43D3-8B79-37D633B846F1}">
                  <asvg:svgBlip xmlns:asvg="http://schemas.microsoft.com/office/drawing/2016/SVG/main" r:embed="rId49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grpSp>
        <p:nvGrpSpPr>
          <p:cNvPr id="74" name="Group 74"/>
          <p:cNvGrpSpPr/>
          <p:nvPr/>
        </p:nvGrpSpPr>
        <p:grpSpPr>
          <a:xfrm>
            <a:off x="6805958" y="110888"/>
            <a:ext cx="2811133" cy="800249"/>
            <a:chOff x="0" y="0"/>
            <a:chExt cx="3748178" cy="1066999"/>
          </a:xfrm>
        </p:grpSpPr>
        <p:sp>
          <p:nvSpPr>
            <p:cNvPr id="75" name="Freeform 75"/>
            <p:cNvSpPr/>
            <p:nvPr/>
          </p:nvSpPr>
          <p:spPr>
            <a:xfrm flipH="1">
              <a:off x="0" y="0"/>
              <a:ext cx="3748178" cy="1066999"/>
            </a:xfrm>
            <a:custGeom>
              <a:avLst/>
              <a:gdLst/>
              <a:ahLst/>
              <a:cxnLst/>
              <a:rect l="l" t="t" r="r" b="b"/>
              <a:pathLst>
                <a:path w="3748178" h="1066999">
                  <a:moveTo>
                    <a:pt x="3748178" y="0"/>
                  </a:moveTo>
                  <a:lnTo>
                    <a:pt x="0" y="0"/>
                  </a:lnTo>
                  <a:lnTo>
                    <a:pt x="0" y="1066999"/>
                  </a:lnTo>
                  <a:lnTo>
                    <a:pt x="3748178" y="1066999"/>
                  </a:lnTo>
                  <a:lnTo>
                    <a:pt x="3748178" y="0"/>
                  </a:lnTo>
                  <a:close/>
                </a:path>
              </a:pathLst>
            </a:custGeom>
            <a:blipFill>
              <a:blip r:embed="rId50">
                <a:extLst>
                  <a:ext uri="{96DAC541-7B7A-43D3-8B79-37D633B846F1}">
                    <asvg:svgBlip xmlns:asvg="http://schemas.microsoft.com/office/drawing/2016/SVG/main" r:embed="rId51"/>
                  </a:ext>
                </a:extLst>
              </a:blip>
              <a:stretch>
                <a:fillRect t="-23449" b="-23449"/>
              </a:stretch>
            </a:blipFill>
            <a:ln cap="sq">
              <a:noFill/>
              <a:prstDash val="solid"/>
              <a:miter/>
            </a:ln>
          </p:spPr>
        </p:sp>
        <p:sp>
          <p:nvSpPr>
            <p:cNvPr id="76" name="TextBox 76"/>
            <p:cNvSpPr txBox="1"/>
            <p:nvPr/>
          </p:nvSpPr>
          <p:spPr>
            <a:xfrm>
              <a:off x="388774" y="188145"/>
              <a:ext cx="3220095" cy="67165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367"/>
                </a:lnSpc>
                <a:spcBef>
                  <a:spcPct val="0"/>
                </a:spcBef>
              </a:pPr>
              <a:r>
                <a:rPr lang="en-US" sz="976">
                  <a:solidFill>
                    <a:srgbClr val="000000"/>
                  </a:solidFill>
                  <a:latin typeface="League Spartan"/>
                </a:rPr>
                <a:t>Son herramientas conceptuales. Las mas conocidas son : Conductual, Cognitiva y humanista. 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Personalizado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Handy Casual</vt:lpstr>
      <vt:lpstr>Arial</vt:lpstr>
      <vt:lpstr>Calibri</vt:lpstr>
      <vt:lpstr>League Spartan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Gráfica Mapa Conceptual Simple Colorido</dc:title>
  <dc:creator>User</dc:creator>
  <cp:lastModifiedBy>FRANK CLEMENTE</cp:lastModifiedBy>
  <cp:revision>2</cp:revision>
  <dcterms:created xsi:type="dcterms:W3CDTF">2006-08-16T00:00:00Z</dcterms:created>
  <dcterms:modified xsi:type="dcterms:W3CDTF">2024-04-24T00:24:22Z</dcterms:modified>
  <dc:identifier>DAGCRYsTVZA</dc:identifier>
</cp:coreProperties>
</file>